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8.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0.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7" r:id="rId3"/>
    <p:sldMasterId id="2147483700" r:id="rId4"/>
    <p:sldMasterId id="2147483752" r:id="rId5"/>
    <p:sldMasterId id="2147483788" r:id="rId6"/>
    <p:sldMasterId id="2147483826" r:id="rId7"/>
    <p:sldMasterId id="2147483883" r:id="rId8"/>
    <p:sldMasterId id="2147483893" r:id="rId9"/>
    <p:sldMasterId id="2147483906" r:id="rId10"/>
    <p:sldMasterId id="2147483924" r:id="rId11"/>
  </p:sldMasterIdLst>
  <p:notesMasterIdLst>
    <p:notesMasterId r:id="rId130"/>
  </p:notesMasterIdLst>
  <p:sldIdLst>
    <p:sldId id="278" r:id="rId12"/>
    <p:sldId id="323" r:id="rId13"/>
    <p:sldId id="500" r:id="rId14"/>
    <p:sldId id="400" r:id="rId15"/>
    <p:sldId id="499" r:id="rId16"/>
    <p:sldId id="279" r:id="rId17"/>
    <p:sldId id="273" r:id="rId18"/>
    <p:sldId id="363" r:id="rId19"/>
    <p:sldId id="366" r:id="rId20"/>
    <p:sldId id="367" r:id="rId21"/>
    <p:sldId id="368" r:id="rId22"/>
    <p:sldId id="369" r:id="rId23"/>
    <p:sldId id="370" r:id="rId24"/>
    <p:sldId id="326" r:id="rId25"/>
    <p:sldId id="327" r:id="rId26"/>
    <p:sldId id="328" r:id="rId27"/>
    <p:sldId id="329" r:id="rId28"/>
    <p:sldId id="371" r:id="rId29"/>
    <p:sldId id="372" r:id="rId30"/>
    <p:sldId id="451" r:id="rId31"/>
    <p:sldId id="452" r:id="rId32"/>
    <p:sldId id="453" r:id="rId33"/>
    <p:sldId id="454" r:id="rId34"/>
    <p:sldId id="455" r:id="rId35"/>
    <p:sldId id="456" r:id="rId36"/>
    <p:sldId id="524" r:id="rId37"/>
    <p:sldId id="525" r:id="rId38"/>
    <p:sldId id="526" r:id="rId39"/>
    <p:sldId id="527" r:id="rId40"/>
    <p:sldId id="528" r:id="rId41"/>
    <p:sldId id="529" r:id="rId42"/>
    <p:sldId id="530" r:id="rId43"/>
    <p:sldId id="531" r:id="rId44"/>
    <p:sldId id="532" r:id="rId45"/>
    <p:sldId id="533" r:id="rId46"/>
    <p:sldId id="537" r:id="rId47"/>
    <p:sldId id="491" r:id="rId48"/>
    <p:sldId id="492" r:id="rId49"/>
    <p:sldId id="493" r:id="rId50"/>
    <p:sldId id="494" r:id="rId51"/>
    <p:sldId id="495" r:id="rId52"/>
    <p:sldId id="496" r:id="rId53"/>
    <p:sldId id="497" r:id="rId54"/>
    <p:sldId id="534" r:id="rId55"/>
    <p:sldId id="535" r:id="rId56"/>
    <p:sldId id="420" r:id="rId57"/>
    <p:sldId id="405" r:id="rId58"/>
    <p:sldId id="406" r:id="rId59"/>
    <p:sldId id="407" r:id="rId60"/>
    <p:sldId id="408" r:id="rId61"/>
    <p:sldId id="409" r:id="rId62"/>
    <p:sldId id="410" r:id="rId63"/>
    <p:sldId id="411" r:id="rId64"/>
    <p:sldId id="412" r:id="rId65"/>
    <p:sldId id="413" r:id="rId66"/>
    <p:sldId id="414" r:id="rId67"/>
    <p:sldId id="522" r:id="rId68"/>
    <p:sldId id="416" r:id="rId69"/>
    <p:sldId id="504" r:id="rId70"/>
    <p:sldId id="505" r:id="rId71"/>
    <p:sldId id="506" r:id="rId72"/>
    <p:sldId id="507" r:id="rId73"/>
    <p:sldId id="508" r:id="rId74"/>
    <p:sldId id="509" r:id="rId75"/>
    <p:sldId id="510" r:id="rId76"/>
    <p:sldId id="511" r:id="rId77"/>
    <p:sldId id="512" r:id="rId78"/>
    <p:sldId id="513" r:id="rId79"/>
    <p:sldId id="514" r:id="rId80"/>
    <p:sldId id="515" r:id="rId81"/>
    <p:sldId id="516" r:id="rId82"/>
    <p:sldId id="517" r:id="rId83"/>
    <p:sldId id="519" r:id="rId84"/>
    <p:sldId id="321" r:id="rId85"/>
    <p:sldId id="443" r:id="rId86"/>
    <p:sldId id="444" r:id="rId87"/>
    <p:sldId id="445" r:id="rId88"/>
    <p:sldId id="446" r:id="rId89"/>
    <p:sldId id="447" r:id="rId90"/>
    <p:sldId id="448" r:id="rId91"/>
    <p:sldId id="449" r:id="rId92"/>
    <p:sldId id="450" r:id="rId93"/>
    <p:sldId id="322" r:id="rId94"/>
    <p:sldId id="457" r:id="rId95"/>
    <p:sldId id="458" r:id="rId96"/>
    <p:sldId id="459" r:id="rId97"/>
    <p:sldId id="460" r:id="rId98"/>
    <p:sldId id="461" r:id="rId99"/>
    <p:sldId id="462" r:id="rId100"/>
    <p:sldId id="463" r:id="rId101"/>
    <p:sldId id="464" r:id="rId102"/>
    <p:sldId id="465" r:id="rId103"/>
    <p:sldId id="466" r:id="rId104"/>
    <p:sldId id="467" r:id="rId105"/>
    <p:sldId id="468" r:id="rId106"/>
    <p:sldId id="536" r:id="rId107"/>
    <p:sldId id="469" r:id="rId108"/>
    <p:sldId id="523" r:id="rId109"/>
    <p:sldId id="470" r:id="rId110"/>
    <p:sldId id="471" r:id="rId111"/>
    <p:sldId id="472" r:id="rId112"/>
    <p:sldId id="473" r:id="rId113"/>
    <p:sldId id="474" r:id="rId114"/>
    <p:sldId id="475" r:id="rId115"/>
    <p:sldId id="476" r:id="rId116"/>
    <p:sldId id="477" r:id="rId117"/>
    <p:sldId id="478" r:id="rId118"/>
    <p:sldId id="479" r:id="rId119"/>
    <p:sldId id="480" r:id="rId120"/>
    <p:sldId id="481" r:id="rId121"/>
    <p:sldId id="482" r:id="rId122"/>
    <p:sldId id="483" r:id="rId123"/>
    <p:sldId id="484" r:id="rId124"/>
    <p:sldId id="485" r:id="rId125"/>
    <p:sldId id="486" r:id="rId126"/>
    <p:sldId id="487" r:id="rId127"/>
    <p:sldId id="488" r:id="rId128"/>
    <p:sldId id="490" r:id="rId12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72" d="100"/>
          <a:sy n="72" d="100"/>
        </p:scale>
        <p:origin x="56" y="84"/>
      </p:cViewPr>
      <p:guideLst>
        <p:guide orient="horz" pos="2183"/>
        <p:guide pos="3840"/>
      </p:guideLst>
    </p:cSldViewPr>
  </p:slideViewPr>
  <p:notesTextViewPr>
    <p:cViewPr>
      <p:scale>
        <a:sx n="3" d="2"/>
        <a:sy n="3" d="2"/>
      </p:scale>
      <p:origin x="0" y="0"/>
    </p:cViewPr>
  </p:notesTextViewPr>
  <p:sorterViewPr>
    <p:cViewPr varScale="1">
      <p:scale>
        <a:sx n="1" d="1"/>
        <a:sy n="1" d="1"/>
      </p:scale>
      <p:origin x="0" y="-1396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theme" Target="theme/theme1.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28" Type="http://schemas.openxmlformats.org/officeDocument/2006/relationships/slide" Target="slides/slide117.xml"/><Relationship Id="rId5" Type="http://schemas.openxmlformats.org/officeDocument/2006/relationships/slideMaster" Target="slideMasters/slideMaster5.xml"/><Relationship Id="rId90" Type="http://schemas.openxmlformats.org/officeDocument/2006/relationships/slide" Target="slides/slide79.xml"/><Relationship Id="rId95" Type="http://schemas.openxmlformats.org/officeDocument/2006/relationships/slide" Target="slides/slide84.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13" Type="http://schemas.openxmlformats.org/officeDocument/2006/relationships/slide" Target="slides/slide102.xml"/><Relationship Id="rId118" Type="http://schemas.openxmlformats.org/officeDocument/2006/relationships/slide" Target="slides/slide107.xml"/><Relationship Id="rId126" Type="http://schemas.openxmlformats.org/officeDocument/2006/relationships/slide" Target="slides/slide115.xml"/><Relationship Id="rId13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103" Type="http://schemas.openxmlformats.org/officeDocument/2006/relationships/slide" Target="slides/slide92.xml"/><Relationship Id="rId108" Type="http://schemas.openxmlformats.org/officeDocument/2006/relationships/slide" Target="slides/slide97.xml"/><Relationship Id="rId116" Type="http://schemas.openxmlformats.org/officeDocument/2006/relationships/slide" Target="slides/slide105.xml"/><Relationship Id="rId124" Type="http://schemas.openxmlformats.org/officeDocument/2006/relationships/slide" Target="slides/slide113.xml"/><Relationship Id="rId129" Type="http://schemas.openxmlformats.org/officeDocument/2006/relationships/slide" Target="slides/slide118.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11" Type="http://schemas.openxmlformats.org/officeDocument/2006/relationships/slide" Target="slides/slide100.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slide" Target="slides/slide95.xml"/><Relationship Id="rId114" Type="http://schemas.openxmlformats.org/officeDocument/2006/relationships/slide" Target="slides/slide103.xml"/><Relationship Id="rId119" Type="http://schemas.openxmlformats.org/officeDocument/2006/relationships/slide" Target="slides/slide108.xml"/><Relationship Id="rId127" Type="http://schemas.openxmlformats.org/officeDocument/2006/relationships/slide" Target="slides/slide11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3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presProps" Target="presProps.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DC61A-F6C4-4BAB-8463-B7206444CB4B}"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pPr latinLnBrk="1"/>
          <a:endParaRPr lang="ko-KR" altLang="en-US"/>
        </a:p>
      </dgm:t>
    </dgm:pt>
    <dgm:pt modelId="{4B65F990-494E-4A6E-B00E-1F0F45B2346F}">
      <dgm:prSet/>
      <dgm:spPr/>
      <dgm:t>
        <a:bodyPr/>
        <a:lstStyle/>
        <a:p>
          <a:pPr rtl="0" latinLnBrk="1"/>
          <a:r>
            <a:rPr lang="ko-KR" b="1" dirty="0" smtClean="0"/>
            <a:t>고급 </a:t>
          </a:r>
          <a:r>
            <a:rPr lang="ko-KR" altLang="en-US" b="1" dirty="0" smtClean="0"/>
            <a:t>소프트웨어 </a:t>
          </a:r>
          <a:r>
            <a:rPr lang="ko-KR" b="1" dirty="0" smtClean="0"/>
            <a:t>엔지니어  </a:t>
          </a:r>
          <a:endParaRPr lang="ko-KR" dirty="0"/>
        </a:p>
      </dgm:t>
    </dgm:pt>
    <dgm:pt modelId="{E7339AC6-92F0-42F2-B8CF-7B379102DE34}" type="parTrans" cxnId="{7CA33EB2-263C-4F33-948C-E2D32654D06C}">
      <dgm:prSet/>
      <dgm:spPr/>
      <dgm:t>
        <a:bodyPr/>
        <a:lstStyle/>
        <a:p>
          <a:pPr latinLnBrk="1"/>
          <a:endParaRPr lang="ko-KR" altLang="en-US"/>
        </a:p>
      </dgm:t>
    </dgm:pt>
    <dgm:pt modelId="{9A19F74B-6A1C-436C-9356-1D87EA72F14B}" type="sibTrans" cxnId="{7CA33EB2-263C-4F33-948C-E2D32654D06C}">
      <dgm:prSet/>
      <dgm:spPr/>
      <dgm:t>
        <a:bodyPr/>
        <a:lstStyle/>
        <a:p>
          <a:pPr latinLnBrk="1"/>
          <a:endParaRPr lang="ko-KR" altLang="en-US"/>
        </a:p>
      </dgm:t>
    </dgm:pt>
    <dgm:pt modelId="{01FB3C65-CB5E-4910-817A-52C87B14422A}">
      <dgm:prSet/>
      <dgm:spPr/>
      <dgm:t>
        <a:bodyPr/>
        <a:lstStyle/>
        <a:p>
          <a:pPr rtl="0" latinLnBrk="1"/>
          <a:r>
            <a:rPr lang="ko-KR" b="1" dirty="0" smtClean="0"/>
            <a:t>고급엔지니어링 강좌</a:t>
          </a:r>
          <a:r>
            <a:rPr lang="en-US" b="1" dirty="0" smtClean="0"/>
            <a:t>/</a:t>
          </a:r>
          <a:r>
            <a:rPr lang="ko-KR" b="1" dirty="0" smtClean="0"/>
            <a:t>워크숍 </a:t>
          </a:r>
          <a:r>
            <a:rPr lang="en-US" b="1" dirty="0" smtClean="0"/>
            <a:t>– </a:t>
          </a:r>
          <a:r>
            <a:rPr lang="en-US" b="1" dirty="0" err="1" smtClean="0"/>
            <a:t>Slowcampus</a:t>
          </a:r>
          <a:endParaRPr lang="ko-KR" dirty="0"/>
        </a:p>
      </dgm:t>
    </dgm:pt>
    <dgm:pt modelId="{F04CC18D-7B71-46C9-8D9A-DAF8F343A2DE}" type="parTrans" cxnId="{39D9CFEB-44A5-4408-9D0D-4B27374406C2}">
      <dgm:prSet/>
      <dgm:spPr/>
      <dgm:t>
        <a:bodyPr/>
        <a:lstStyle/>
        <a:p>
          <a:pPr latinLnBrk="1"/>
          <a:endParaRPr lang="ko-KR" altLang="en-US"/>
        </a:p>
      </dgm:t>
    </dgm:pt>
    <dgm:pt modelId="{B7735B6C-7D14-411D-A017-066F9242EE7D}" type="sibTrans" cxnId="{39D9CFEB-44A5-4408-9D0D-4B27374406C2}">
      <dgm:prSet/>
      <dgm:spPr/>
      <dgm:t>
        <a:bodyPr/>
        <a:lstStyle/>
        <a:p>
          <a:pPr latinLnBrk="1"/>
          <a:endParaRPr lang="ko-KR" altLang="en-US"/>
        </a:p>
      </dgm:t>
    </dgm:pt>
    <dgm:pt modelId="{F50BC272-169D-4222-B668-01695CE87201}">
      <dgm:prSet/>
      <dgm:spPr/>
      <dgm:t>
        <a:bodyPr/>
        <a:lstStyle/>
        <a:p>
          <a:pPr rtl="0" latinLnBrk="1"/>
          <a:r>
            <a:rPr lang="ko-KR" b="1" smtClean="0"/>
            <a:t>웹 기반 서비스</a:t>
          </a:r>
          <a:r>
            <a:rPr lang="en-US" b="1" smtClean="0"/>
            <a:t>(SaaS)</a:t>
          </a:r>
          <a:r>
            <a:rPr lang="ko-KR" b="1" smtClean="0"/>
            <a:t>개발을 위한 </a:t>
          </a:r>
          <a:r>
            <a:rPr lang="en-US" b="1" smtClean="0"/>
            <a:t>DevOps </a:t>
          </a:r>
          <a:r>
            <a:rPr lang="ko-KR" b="1" smtClean="0"/>
            <a:t>워크샵</a:t>
          </a:r>
          <a:endParaRPr lang="ko-KR"/>
        </a:p>
      </dgm:t>
    </dgm:pt>
    <dgm:pt modelId="{ABFF2369-4880-482A-8ECA-EB745C676A17}" type="parTrans" cxnId="{7B28068C-2728-48C0-9177-C1BA4A715BCD}">
      <dgm:prSet/>
      <dgm:spPr/>
      <dgm:t>
        <a:bodyPr/>
        <a:lstStyle/>
        <a:p>
          <a:pPr latinLnBrk="1"/>
          <a:endParaRPr lang="ko-KR" altLang="en-US"/>
        </a:p>
      </dgm:t>
    </dgm:pt>
    <dgm:pt modelId="{B1D2C33E-86D8-4A8B-8345-D7138C4BB594}" type="sibTrans" cxnId="{7B28068C-2728-48C0-9177-C1BA4A715BCD}">
      <dgm:prSet/>
      <dgm:spPr/>
      <dgm:t>
        <a:bodyPr/>
        <a:lstStyle/>
        <a:p>
          <a:pPr latinLnBrk="1"/>
          <a:endParaRPr lang="ko-KR" altLang="en-US"/>
        </a:p>
      </dgm:t>
    </dgm:pt>
    <dgm:pt modelId="{DE952D04-D2FA-466A-B9D8-B5DA78F77C82}">
      <dgm:prSet/>
      <dgm:spPr/>
      <dgm:t>
        <a:bodyPr/>
        <a:lstStyle/>
        <a:p>
          <a:pPr rtl="0" latinLnBrk="1"/>
          <a:r>
            <a:rPr lang="ko-KR" b="1" dirty="0" smtClean="0"/>
            <a:t>고급 엔지니어 경력</a:t>
          </a:r>
          <a:r>
            <a:rPr lang="en-US" b="1" dirty="0" smtClean="0"/>
            <a:t>	</a:t>
          </a:r>
          <a:endParaRPr lang="ko-KR" dirty="0"/>
        </a:p>
      </dgm:t>
    </dgm:pt>
    <dgm:pt modelId="{952155DC-AF05-4CF4-A540-35732DAFCE47}" type="parTrans" cxnId="{BADE8680-DB92-4016-AF84-D50E50B20E9A}">
      <dgm:prSet/>
      <dgm:spPr/>
      <dgm:t>
        <a:bodyPr/>
        <a:lstStyle/>
        <a:p>
          <a:pPr latinLnBrk="1"/>
          <a:endParaRPr lang="ko-KR" altLang="en-US"/>
        </a:p>
      </dgm:t>
    </dgm:pt>
    <dgm:pt modelId="{FAED518A-10D0-41B8-964B-ABE1E9F54844}" type="sibTrans" cxnId="{BADE8680-DB92-4016-AF84-D50E50B20E9A}">
      <dgm:prSet/>
      <dgm:spPr/>
      <dgm:t>
        <a:bodyPr/>
        <a:lstStyle/>
        <a:p>
          <a:pPr latinLnBrk="1"/>
          <a:endParaRPr lang="ko-KR" altLang="en-US"/>
        </a:p>
      </dgm:t>
    </dgm:pt>
    <dgm:pt modelId="{442EB89A-E1A5-4699-8F1E-B83273F922E9}">
      <dgm:prSet/>
      <dgm:spPr/>
      <dgm:t>
        <a:bodyPr/>
        <a:lstStyle/>
        <a:p>
          <a:pPr rtl="0" latinLnBrk="1"/>
          <a:r>
            <a:rPr lang="ko-KR" b="1" dirty="0" err="1" smtClean="0"/>
            <a:t>클라우드</a:t>
          </a:r>
          <a:r>
            <a:rPr lang="ko-KR" b="1" dirty="0" smtClean="0"/>
            <a:t> 인프라에 강한 </a:t>
          </a:r>
          <a:r>
            <a:rPr lang="ko-KR" b="1" dirty="0" err="1" smtClean="0"/>
            <a:t>풀스택</a:t>
          </a:r>
          <a:r>
            <a:rPr lang="ko-KR" b="1" dirty="0" smtClean="0"/>
            <a:t> 개발자</a:t>
          </a:r>
          <a:endParaRPr lang="ko-KR" dirty="0"/>
        </a:p>
      </dgm:t>
    </dgm:pt>
    <dgm:pt modelId="{CAE6D410-9925-4A6B-94D4-297ED598B5C4}" type="parTrans" cxnId="{696DA93B-2EBE-4E58-9DDC-1184A8BE5BA5}">
      <dgm:prSet/>
      <dgm:spPr/>
      <dgm:t>
        <a:bodyPr/>
        <a:lstStyle/>
        <a:p>
          <a:pPr latinLnBrk="1"/>
          <a:endParaRPr lang="ko-KR" altLang="en-US"/>
        </a:p>
      </dgm:t>
    </dgm:pt>
    <dgm:pt modelId="{8119A974-5C94-4E5E-ADCD-E4780F88CF5B}" type="sibTrans" cxnId="{696DA93B-2EBE-4E58-9DDC-1184A8BE5BA5}">
      <dgm:prSet/>
      <dgm:spPr/>
      <dgm:t>
        <a:bodyPr/>
        <a:lstStyle/>
        <a:p>
          <a:pPr latinLnBrk="1"/>
          <a:endParaRPr lang="ko-KR" altLang="en-US"/>
        </a:p>
      </dgm:t>
    </dgm:pt>
    <dgm:pt modelId="{E62A460A-0CA2-45E8-8301-707793203711}">
      <dgm:prSet/>
      <dgm:spPr/>
      <dgm:t>
        <a:bodyPr/>
        <a:lstStyle/>
        <a:p>
          <a:pPr rtl="0" latinLnBrk="1"/>
          <a:r>
            <a:rPr lang="en-US" b="1" dirty="0" smtClean="0"/>
            <a:t>Front-end </a:t>
          </a:r>
          <a:r>
            <a:rPr lang="ko-KR" b="1" dirty="0" smtClean="0"/>
            <a:t>에 강한 </a:t>
          </a:r>
          <a:r>
            <a:rPr lang="ko-KR" b="1" dirty="0" err="1" smtClean="0"/>
            <a:t>풀스택</a:t>
          </a:r>
          <a:r>
            <a:rPr lang="ko-KR" b="1" dirty="0" smtClean="0"/>
            <a:t> 개발자</a:t>
          </a:r>
          <a:endParaRPr lang="ko-KR" dirty="0"/>
        </a:p>
      </dgm:t>
    </dgm:pt>
    <dgm:pt modelId="{FF666A99-1D96-4EB9-90BB-AFB2B9DA768A}" type="parTrans" cxnId="{463007F6-D121-40FA-BE2E-3FDE5E9BE443}">
      <dgm:prSet/>
      <dgm:spPr/>
      <dgm:t>
        <a:bodyPr/>
        <a:lstStyle/>
        <a:p>
          <a:pPr latinLnBrk="1"/>
          <a:endParaRPr lang="ko-KR" altLang="en-US"/>
        </a:p>
      </dgm:t>
    </dgm:pt>
    <dgm:pt modelId="{BA85F966-C70F-4B15-920D-53ACBE8879C5}" type="sibTrans" cxnId="{463007F6-D121-40FA-BE2E-3FDE5E9BE443}">
      <dgm:prSet/>
      <dgm:spPr/>
      <dgm:t>
        <a:bodyPr/>
        <a:lstStyle/>
        <a:p>
          <a:pPr latinLnBrk="1"/>
          <a:endParaRPr lang="ko-KR" altLang="en-US"/>
        </a:p>
      </dgm:t>
    </dgm:pt>
    <dgm:pt modelId="{677A4651-4A00-4C0F-B16D-E30BF9BEDA80}">
      <dgm:prSet/>
      <dgm:spPr/>
      <dgm:t>
        <a:bodyPr/>
        <a:lstStyle/>
        <a:p>
          <a:pPr rtl="0" latinLnBrk="1"/>
          <a:r>
            <a:rPr lang="en-US" b="1" smtClean="0"/>
            <a:t>Back-end </a:t>
          </a:r>
          <a:r>
            <a:rPr lang="ko-KR" b="1" smtClean="0"/>
            <a:t>및 데이터에 강한 풀스택 개발자</a:t>
          </a:r>
          <a:endParaRPr lang="ko-KR"/>
        </a:p>
      </dgm:t>
    </dgm:pt>
    <dgm:pt modelId="{0F4FF1D3-9FA4-48D4-9845-C662A29D1938}" type="parTrans" cxnId="{757972AC-1DB9-4ABA-9749-9E7811AE5A88}">
      <dgm:prSet/>
      <dgm:spPr/>
      <dgm:t>
        <a:bodyPr/>
        <a:lstStyle/>
        <a:p>
          <a:pPr latinLnBrk="1"/>
          <a:endParaRPr lang="ko-KR" altLang="en-US"/>
        </a:p>
      </dgm:t>
    </dgm:pt>
    <dgm:pt modelId="{CE19E15B-6332-4349-AA8E-6463F4513E72}" type="sibTrans" cxnId="{757972AC-1DB9-4ABA-9749-9E7811AE5A88}">
      <dgm:prSet/>
      <dgm:spPr/>
      <dgm:t>
        <a:bodyPr/>
        <a:lstStyle/>
        <a:p>
          <a:pPr latinLnBrk="1"/>
          <a:endParaRPr lang="ko-KR" altLang="en-US"/>
        </a:p>
      </dgm:t>
    </dgm:pt>
    <dgm:pt modelId="{BE03845C-20E7-4341-94EE-C9CB9825CA72}">
      <dgm:prSet/>
      <dgm:spPr/>
      <dgm:t>
        <a:bodyPr/>
        <a:lstStyle/>
        <a:p>
          <a:pPr rtl="0" latinLnBrk="1"/>
          <a:r>
            <a:rPr lang="en-US" b="1" smtClean="0"/>
            <a:t>SaaS </a:t>
          </a:r>
          <a:r>
            <a:rPr lang="ko-KR" b="1" smtClean="0"/>
            <a:t>서비스 기획자</a:t>
          </a:r>
          <a:endParaRPr lang="ko-KR"/>
        </a:p>
      </dgm:t>
    </dgm:pt>
    <dgm:pt modelId="{331397A6-7D08-469D-AD48-B8CB3FB612D8}" type="parTrans" cxnId="{613A88DC-4F0F-4D13-BD5B-6558380913C8}">
      <dgm:prSet/>
      <dgm:spPr/>
      <dgm:t>
        <a:bodyPr/>
        <a:lstStyle/>
        <a:p>
          <a:pPr latinLnBrk="1"/>
          <a:endParaRPr lang="ko-KR" altLang="en-US"/>
        </a:p>
      </dgm:t>
    </dgm:pt>
    <dgm:pt modelId="{6DBD5730-47C5-4F85-8CD5-6E034B172621}" type="sibTrans" cxnId="{613A88DC-4F0F-4D13-BD5B-6558380913C8}">
      <dgm:prSet/>
      <dgm:spPr/>
      <dgm:t>
        <a:bodyPr/>
        <a:lstStyle/>
        <a:p>
          <a:pPr latinLnBrk="1"/>
          <a:endParaRPr lang="ko-KR" altLang="en-US"/>
        </a:p>
      </dgm:t>
    </dgm:pt>
    <dgm:pt modelId="{9E7411C5-7333-427C-9059-2D753D396537}" type="pres">
      <dgm:prSet presAssocID="{2D9DC61A-F6C4-4BAB-8463-B7206444CB4B}" presName="hierChild1" presStyleCnt="0">
        <dgm:presLayoutVars>
          <dgm:orgChart val="1"/>
          <dgm:chPref val="1"/>
          <dgm:dir/>
          <dgm:animOne val="branch"/>
          <dgm:animLvl val="lvl"/>
          <dgm:resizeHandles/>
        </dgm:presLayoutVars>
      </dgm:prSet>
      <dgm:spPr/>
      <dgm:t>
        <a:bodyPr/>
        <a:lstStyle/>
        <a:p>
          <a:pPr latinLnBrk="1"/>
          <a:endParaRPr lang="ko-KR" altLang="en-US"/>
        </a:p>
      </dgm:t>
    </dgm:pt>
    <dgm:pt modelId="{40CBFD5B-5CF8-4A84-A479-77A4FEA90B66}" type="pres">
      <dgm:prSet presAssocID="{4B65F990-494E-4A6E-B00E-1F0F45B2346F}" presName="hierRoot1" presStyleCnt="0">
        <dgm:presLayoutVars>
          <dgm:hierBranch val="init"/>
        </dgm:presLayoutVars>
      </dgm:prSet>
      <dgm:spPr/>
    </dgm:pt>
    <dgm:pt modelId="{9E9CDDA2-1B30-455A-815C-7AE6D56DF942}" type="pres">
      <dgm:prSet presAssocID="{4B65F990-494E-4A6E-B00E-1F0F45B2346F}" presName="rootComposite1" presStyleCnt="0"/>
      <dgm:spPr/>
    </dgm:pt>
    <dgm:pt modelId="{963A07A8-BE57-4BED-BA60-6E4050F952F5}" type="pres">
      <dgm:prSet presAssocID="{4B65F990-494E-4A6E-B00E-1F0F45B2346F}" presName="rootText1" presStyleLbl="node0" presStyleIdx="0" presStyleCnt="1" custScaleX="133638">
        <dgm:presLayoutVars>
          <dgm:chMax/>
          <dgm:chPref val="3"/>
        </dgm:presLayoutVars>
      </dgm:prSet>
      <dgm:spPr/>
      <dgm:t>
        <a:bodyPr/>
        <a:lstStyle/>
        <a:p>
          <a:pPr latinLnBrk="1"/>
          <a:endParaRPr lang="ko-KR" altLang="en-US"/>
        </a:p>
      </dgm:t>
    </dgm:pt>
    <dgm:pt modelId="{7621579F-9089-4F62-BF7B-C1E274BEC7D4}" type="pres">
      <dgm:prSet presAssocID="{4B65F990-494E-4A6E-B00E-1F0F45B2346F}" presName="titleText1" presStyleLbl="fgAcc0" presStyleIdx="0" presStyleCnt="1">
        <dgm:presLayoutVars>
          <dgm:chMax val="0"/>
          <dgm:chPref val="0"/>
        </dgm:presLayoutVars>
      </dgm:prSet>
      <dgm:spPr/>
      <dgm:t>
        <a:bodyPr/>
        <a:lstStyle/>
        <a:p>
          <a:pPr latinLnBrk="1"/>
          <a:endParaRPr lang="ko-KR" altLang="en-US"/>
        </a:p>
      </dgm:t>
    </dgm:pt>
    <dgm:pt modelId="{00F79DAB-CBDD-4744-BE7A-66BA56B7FC21}" type="pres">
      <dgm:prSet presAssocID="{4B65F990-494E-4A6E-B00E-1F0F45B2346F}" presName="rootConnector1" presStyleLbl="node1" presStyleIdx="0" presStyleCnt="7"/>
      <dgm:spPr/>
      <dgm:t>
        <a:bodyPr/>
        <a:lstStyle/>
        <a:p>
          <a:pPr latinLnBrk="1"/>
          <a:endParaRPr lang="ko-KR" altLang="en-US"/>
        </a:p>
      </dgm:t>
    </dgm:pt>
    <dgm:pt modelId="{688A39BA-DF39-40D0-9527-ED30ABCD21DE}" type="pres">
      <dgm:prSet presAssocID="{4B65F990-494E-4A6E-B00E-1F0F45B2346F}" presName="hierChild2" presStyleCnt="0"/>
      <dgm:spPr/>
    </dgm:pt>
    <dgm:pt modelId="{BE29ED8B-E155-465C-8BA0-691ADDB67357}" type="pres">
      <dgm:prSet presAssocID="{F04CC18D-7B71-46C9-8D9A-DAF8F343A2DE}" presName="Name37" presStyleLbl="parChTrans1D2" presStyleIdx="0" presStyleCnt="2"/>
      <dgm:spPr/>
      <dgm:t>
        <a:bodyPr/>
        <a:lstStyle/>
        <a:p>
          <a:pPr latinLnBrk="1"/>
          <a:endParaRPr lang="ko-KR" altLang="en-US"/>
        </a:p>
      </dgm:t>
    </dgm:pt>
    <dgm:pt modelId="{8764DA4E-E979-4332-834F-8C93333DA6BD}" type="pres">
      <dgm:prSet presAssocID="{01FB3C65-CB5E-4910-817A-52C87B14422A}" presName="hierRoot2" presStyleCnt="0">
        <dgm:presLayoutVars>
          <dgm:hierBranch val="init"/>
        </dgm:presLayoutVars>
      </dgm:prSet>
      <dgm:spPr/>
    </dgm:pt>
    <dgm:pt modelId="{1E1D8C4F-925B-4434-96C1-732CDCB65F6D}" type="pres">
      <dgm:prSet presAssocID="{01FB3C65-CB5E-4910-817A-52C87B14422A}" presName="rootComposite" presStyleCnt="0"/>
      <dgm:spPr/>
    </dgm:pt>
    <dgm:pt modelId="{647F7FF7-048A-4F9C-9252-72E673BE21AE}" type="pres">
      <dgm:prSet presAssocID="{01FB3C65-CB5E-4910-817A-52C87B14422A}" presName="rootText" presStyleLbl="node1" presStyleIdx="0" presStyleCnt="7">
        <dgm:presLayoutVars>
          <dgm:chMax/>
          <dgm:chPref val="3"/>
        </dgm:presLayoutVars>
      </dgm:prSet>
      <dgm:spPr/>
      <dgm:t>
        <a:bodyPr/>
        <a:lstStyle/>
        <a:p>
          <a:pPr latinLnBrk="1"/>
          <a:endParaRPr lang="ko-KR" altLang="en-US"/>
        </a:p>
      </dgm:t>
    </dgm:pt>
    <dgm:pt modelId="{373AACCC-898F-4F73-AE7C-F112B13573D3}" type="pres">
      <dgm:prSet presAssocID="{01FB3C65-CB5E-4910-817A-52C87B14422A}" presName="titleText2" presStyleLbl="fgAcc1" presStyleIdx="0" presStyleCnt="7">
        <dgm:presLayoutVars>
          <dgm:chMax val="0"/>
          <dgm:chPref val="0"/>
        </dgm:presLayoutVars>
      </dgm:prSet>
      <dgm:spPr/>
      <dgm:t>
        <a:bodyPr/>
        <a:lstStyle/>
        <a:p>
          <a:pPr latinLnBrk="1"/>
          <a:endParaRPr lang="ko-KR" altLang="en-US"/>
        </a:p>
      </dgm:t>
    </dgm:pt>
    <dgm:pt modelId="{2A6C4201-8474-4ADA-8230-FBD4EE2372AE}" type="pres">
      <dgm:prSet presAssocID="{01FB3C65-CB5E-4910-817A-52C87B14422A}" presName="rootConnector" presStyleLbl="node2" presStyleIdx="0" presStyleCnt="0"/>
      <dgm:spPr/>
      <dgm:t>
        <a:bodyPr/>
        <a:lstStyle/>
        <a:p>
          <a:pPr latinLnBrk="1"/>
          <a:endParaRPr lang="ko-KR" altLang="en-US"/>
        </a:p>
      </dgm:t>
    </dgm:pt>
    <dgm:pt modelId="{50C83AD8-4362-45CD-8FF1-6BCD88238452}" type="pres">
      <dgm:prSet presAssocID="{01FB3C65-CB5E-4910-817A-52C87B14422A}" presName="hierChild4" presStyleCnt="0"/>
      <dgm:spPr/>
    </dgm:pt>
    <dgm:pt modelId="{502A1DFB-D70F-4197-865C-60C6729E4773}" type="pres">
      <dgm:prSet presAssocID="{ABFF2369-4880-482A-8ECA-EB745C676A17}" presName="Name37" presStyleLbl="parChTrans1D3" presStyleIdx="0" presStyleCnt="5"/>
      <dgm:spPr/>
      <dgm:t>
        <a:bodyPr/>
        <a:lstStyle/>
        <a:p>
          <a:pPr latinLnBrk="1"/>
          <a:endParaRPr lang="ko-KR" altLang="en-US"/>
        </a:p>
      </dgm:t>
    </dgm:pt>
    <dgm:pt modelId="{54E5813A-6841-46B9-9276-633224754122}" type="pres">
      <dgm:prSet presAssocID="{F50BC272-169D-4222-B668-01695CE87201}" presName="hierRoot2" presStyleCnt="0">
        <dgm:presLayoutVars>
          <dgm:hierBranch val="init"/>
        </dgm:presLayoutVars>
      </dgm:prSet>
      <dgm:spPr/>
    </dgm:pt>
    <dgm:pt modelId="{BCF5A70D-C027-40A2-A3A1-C5C1C4ABAAD2}" type="pres">
      <dgm:prSet presAssocID="{F50BC272-169D-4222-B668-01695CE87201}" presName="rootComposite" presStyleCnt="0"/>
      <dgm:spPr/>
    </dgm:pt>
    <dgm:pt modelId="{0CE3C387-A585-475E-BFEE-6EA6FF3E7864}" type="pres">
      <dgm:prSet presAssocID="{F50BC272-169D-4222-B668-01695CE87201}" presName="rootText" presStyleLbl="node1" presStyleIdx="1" presStyleCnt="7">
        <dgm:presLayoutVars>
          <dgm:chMax/>
          <dgm:chPref val="3"/>
        </dgm:presLayoutVars>
      </dgm:prSet>
      <dgm:spPr/>
      <dgm:t>
        <a:bodyPr/>
        <a:lstStyle/>
        <a:p>
          <a:pPr latinLnBrk="1"/>
          <a:endParaRPr lang="ko-KR" altLang="en-US"/>
        </a:p>
      </dgm:t>
    </dgm:pt>
    <dgm:pt modelId="{BDF1A84A-D52B-4BBB-BFF8-57BE6AC89D41}" type="pres">
      <dgm:prSet presAssocID="{F50BC272-169D-4222-B668-01695CE87201}" presName="titleText2" presStyleLbl="fgAcc1" presStyleIdx="1" presStyleCnt="7">
        <dgm:presLayoutVars>
          <dgm:chMax val="0"/>
          <dgm:chPref val="0"/>
        </dgm:presLayoutVars>
      </dgm:prSet>
      <dgm:spPr/>
      <dgm:t>
        <a:bodyPr/>
        <a:lstStyle/>
        <a:p>
          <a:pPr latinLnBrk="1"/>
          <a:endParaRPr lang="ko-KR" altLang="en-US"/>
        </a:p>
      </dgm:t>
    </dgm:pt>
    <dgm:pt modelId="{5F29615B-80A7-4030-B601-EC33011D56AA}" type="pres">
      <dgm:prSet presAssocID="{F50BC272-169D-4222-B668-01695CE87201}" presName="rootConnector" presStyleLbl="node3" presStyleIdx="0" presStyleCnt="0"/>
      <dgm:spPr/>
      <dgm:t>
        <a:bodyPr/>
        <a:lstStyle/>
        <a:p>
          <a:pPr latinLnBrk="1"/>
          <a:endParaRPr lang="ko-KR" altLang="en-US"/>
        </a:p>
      </dgm:t>
    </dgm:pt>
    <dgm:pt modelId="{A489B92A-C3F8-42E4-82E3-028D3426CB67}" type="pres">
      <dgm:prSet presAssocID="{F50BC272-169D-4222-B668-01695CE87201}" presName="hierChild4" presStyleCnt="0"/>
      <dgm:spPr/>
    </dgm:pt>
    <dgm:pt modelId="{56F9A729-3D2F-4DF8-8353-6D509139AFD3}" type="pres">
      <dgm:prSet presAssocID="{F50BC272-169D-4222-B668-01695CE87201}" presName="hierChild5" presStyleCnt="0"/>
      <dgm:spPr/>
    </dgm:pt>
    <dgm:pt modelId="{422BA9D6-4EE8-4D6E-AE1E-9FE9E8B0547B}" type="pres">
      <dgm:prSet presAssocID="{01FB3C65-CB5E-4910-817A-52C87B14422A}" presName="hierChild5" presStyleCnt="0"/>
      <dgm:spPr/>
    </dgm:pt>
    <dgm:pt modelId="{C459B355-6B45-4AED-9F82-71B50797A8E7}" type="pres">
      <dgm:prSet presAssocID="{952155DC-AF05-4CF4-A540-35732DAFCE47}" presName="Name37" presStyleLbl="parChTrans1D2" presStyleIdx="1" presStyleCnt="2"/>
      <dgm:spPr/>
      <dgm:t>
        <a:bodyPr/>
        <a:lstStyle/>
        <a:p>
          <a:pPr latinLnBrk="1"/>
          <a:endParaRPr lang="ko-KR" altLang="en-US"/>
        </a:p>
      </dgm:t>
    </dgm:pt>
    <dgm:pt modelId="{C974F0A8-5E1B-4A31-A6E8-E95A2D5844F8}" type="pres">
      <dgm:prSet presAssocID="{DE952D04-D2FA-466A-B9D8-B5DA78F77C82}" presName="hierRoot2" presStyleCnt="0">
        <dgm:presLayoutVars>
          <dgm:hierBranch val="init"/>
        </dgm:presLayoutVars>
      </dgm:prSet>
      <dgm:spPr/>
    </dgm:pt>
    <dgm:pt modelId="{230273F1-2D6B-480C-82F7-A2788C9D8209}" type="pres">
      <dgm:prSet presAssocID="{DE952D04-D2FA-466A-B9D8-B5DA78F77C82}" presName="rootComposite" presStyleCnt="0"/>
      <dgm:spPr/>
    </dgm:pt>
    <dgm:pt modelId="{25A6A328-710F-4787-87BF-00CCCA57C482}" type="pres">
      <dgm:prSet presAssocID="{DE952D04-D2FA-466A-B9D8-B5DA78F77C82}" presName="rootText" presStyleLbl="node1" presStyleIdx="2" presStyleCnt="7">
        <dgm:presLayoutVars>
          <dgm:chMax/>
          <dgm:chPref val="3"/>
        </dgm:presLayoutVars>
      </dgm:prSet>
      <dgm:spPr/>
      <dgm:t>
        <a:bodyPr/>
        <a:lstStyle/>
        <a:p>
          <a:pPr latinLnBrk="1"/>
          <a:endParaRPr lang="ko-KR" altLang="en-US"/>
        </a:p>
      </dgm:t>
    </dgm:pt>
    <dgm:pt modelId="{8F3F92DC-1D11-4DA7-BCE8-525B36ABE78E}" type="pres">
      <dgm:prSet presAssocID="{DE952D04-D2FA-466A-B9D8-B5DA78F77C82}" presName="titleText2" presStyleLbl="fgAcc1" presStyleIdx="2" presStyleCnt="7">
        <dgm:presLayoutVars>
          <dgm:chMax val="0"/>
          <dgm:chPref val="0"/>
        </dgm:presLayoutVars>
      </dgm:prSet>
      <dgm:spPr/>
      <dgm:t>
        <a:bodyPr/>
        <a:lstStyle/>
        <a:p>
          <a:pPr latinLnBrk="1"/>
          <a:endParaRPr lang="ko-KR" altLang="en-US"/>
        </a:p>
      </dgm:t>
    </dgm:pt>
    <dgm:pt modelId="{8CF54EEA-600E-4352-926E-3A198E6BFDA6}" type="pres">
      <dgm:prSet presAssocID="{DE952D04-D2FA-466A-B9D8-B5DA78F77C82}" presName="rootConnector" presStyleLbl="node2" presStyleIdx="0" presStyleCnt="0"/>
      <dgm:spPr/>
      <dgm:t>
        <a:bodyPr/>
        <a:lstStyle/>
        <a:p>
          <a:pPr latinLnBrk="1"/>
          <a:endParaRPr lang="ko-KR" altLang="en-US"/>
        </a:p>
      </dgm:t>
    </dgm:pt>
    <dgm:pt modelId="{A3C0A2CD-86C8-4FD2-B6C4-EDFD78AA5EF4}" type="pres">
      <dgm:prSet presAssocID="{DE952D04-D2FA-466A-B9D8-B5DA78F77C82}" presName="hierChild4" presStyleCnt="0"/>
      <dgm:spPr/>
    </dgm:pt>
    <dgm:pt modelId="{50F1E28D-FF26-41A9-9C89-305B829C8B44}" type="pres">
      <dgm:prSet presAssocID="{CAE6D410-9925-4A6B-94D4-297ED598B5C4}" presName="Name37" presStyleLbl="parChTrans1D3" presStyleIdx="1" presStyleCnt="5"/>
      <dgm:spPr/>
      <dgm:t>
        <a:bodyPr/>
        <a:lstStyle/>
        <a:p>
          <a:pPr latinLnBrk="1"/>
          <a:endParaRPr lang="ko-KR" altLang="en-US"/>
        </a:p>
      </dgm:t>
    </dgm:pt>
    <dgm:pt modelId="{AD4292AB-6AE7-4F09-94E3-61EFC7034785}" type="pres">
      <dgm:prSet presAssocID="{442EB89A-E1A5-4699-8F1E-B83273F922E9}" presName="hierRoot2" presStyleCnt="0">
        <dgm:presLayoutVars>
          <dgm:hierBranch val="init"/>
        </dgm:presLayoutVars>
      </dgm:prSet>
      <dgm:spPr/>
    </dgm:pt>
    <dgm:pt modelId="{D7202797-B15C-4922-BC1F-E7BCE64B4922}" type="pres">
      <dgm:prSet presAssocID="{442EB89A-E1A5-4699-8F1E-B83273F922E9}" presName="rootComposite" presStyleCnt="0"/>
      <dgm:spPr/>
    </dgm:pt>
    <dgm:pt modelId="{3AA4CCE9-6756-4C0B-B146-6C0DF8EC8E12}" type="pres">
      <dgm:prSet presAssocID="{442EB89A-E1A5-4699-8F1E-B83273F922E9}" presName="rootText" presStyleLbl="node1" presStyleIdx="3" presStyleCnt="7">
        <dgm:presLayoutVars>
          <dgm:chMax/>
          <dgm:chPref val="3"/>
        </dgm:presLayoutVars>
      </dgm:prSet>
      <dgm:spPr/>
      <dgm:t>
        <a:bodyPr/>
        <a:lstStyle/>
        <a:p>
          <a:pPr latinLnBrk="1"/>
          <a:endParaRPr lang="ko-KR" altLang="en-US"/>
        </a:p>
      </dgm:t>
    </dgm:pt>
    <dgm:pt modelId="{E43AD206-7529-4E65-BF48-9178575E999A}" type="pres">
      <dgm:prSet presAssocID="{442EB89A-E1A5-4699-8F1E-B83273F922E9}" presName="titleText2" presStyleLbl="fgAcc1" presStyleIdx="3" presStyleCnt="7">
        <dgm:presLayoutVars>
          <dgm:chMax val="0"/>
          <dgm:chPref val="0"/>
        </dgm:presLayoutVars>
      </dgm:prSet>
      <dgm:spPr/>
      <dgm:t>
        <a:bodyPr/>
        <a:lstStyle/>
        <a:p>
          <a:pPr latinLnBrk="1"/>
          <a:endParaRPr lang="ko-KR" altLang="en-US"/>
        </a:p>
      </dgm:t>
    </dgm:pt>
    <dgm:pt modelId="{6A4FF890-6A57-48CE-9BA1-28DF09FE1602}" type="pres">
      <dgm:prSet presAssocID="{442EB89A-E1A5-4699-8F1E-B83273F922E9}" presName="rootConnector" presStyleLbl="node3" presStyleIdx="0" presStyleCnt="0"/>
      <dgm:spPr/>
      <dgm:t>
        <a:bodyPr/>
        <a:lstStyle/>
        <a:p>
          <a:pPr latinLnBrk="1"/>
          <a:endParaRPr lang="ko-KR" altLang="en-US"/>
        </a:p>
      </dgm:t>
    </dgm:pt>
    <dgm:pt modelId="{D198DAA7-F2CC-4C7D-ADCA-CB80741527AA}" type="pres">
      <dgm:prSet presAssocID="{442EB89A-E1A5-4699-8F1E-B83273F922E9}" presName="hierChild4" presStyleCnt="0"/>
      <dgm:spPr/>
    </dgm:pt>
    <dgm:pt modelId="{74710FF7-534D-4C9D-81B4-9C38AE83279F}" type="pres">
      <dgm:prSet presAssocID="{442EB89A-E1A5-4699-8F1E-B83273F922E9}" presName="hierChild5" presStyleCnt="0"/>
      <dgm:spPr/>
    </dgm:pt>
    <dgm:pt modelId="{D1264E59-B4AB-4C26-97D9-EEF3D0E5D867}" type="pres">
      <dgm:prSet presAssocID="{FF666A99-1D96-4EB9-90BB-AFB2B9DA768A}" presName="Name37" presStyleLbl="parChTrans1D3" presStyleIdx="2" presStyleCnt="5"/>
      <dgm:spPr/>
      <dgm:t>
        <a:bodyPr/>
        <a:lstStyle/>
        <a:p>
          <a:pPr latinLnBrk="1"/>
          <a:endParaRPr lang="ko-KR" altLang="en-US"/>
        </a:p>
      </dgm:t>
    </dgm:pt>
    <dgm:pt modelId="{E47286C8-9706-4D36-A883-21616E8991D7}" type="pres">
      <dgm:prSet presAssocID="{E62A460A-0CA2-45E8-8301-707793203711}" presName="hierRoot2" presStyleCnt="0">
        <dgm:presLayoutVars>
          <dgm:hierBranch val="init"/>
        </dgm:presLayoutVars>
      </dgm:prSet>
      <dgm:spPr/>
    </dgm:pt>
    <dgm:pt modelId="{B79572D2-0B0C-44F6-BB16-40BF15C583D9}" type="pres">
      <dgm:prSet presAssocID="{E62A460A-0CA2-45E8-8301-707793203711}" presName="rootComposite" presStyleCnt="0"/>
      <dgm:spPr/>
    </dgm:pt>
    <dgm:pt modelId="{9955223E-062D-49CB-9CA9-479F3EF170BC}" type="pres">
      <dgm:prSet presAssocID="{E62A460A-0CA2-45E8-8301-707793203711}" presName="rootText" presStyleLbl="node1" presStyleIdx="4" presStyleCnt="7">
        <dgm:presLayoutVars>
          <dgm:chMax/>
          <dgm:chPref val="3"/>
        </dgm:presLayoutVars>
      </dgm:prSet>
      <dgm:spPr/>
      <dgm:t>
        <a:bodyPr/>
        <a:lstStyle/>
        <a:p>
          <a:pPr latinLnBrk="1"/>
          <a:endParaRPr lang="ko-KR" altLang="en-US"/>
        </a:p>
      </dgm:t>
    </dgm:pt>
    <dgm:pt modelId="{982E8B7D-E0BE-40BC-993B-805760E8C562}" type="pres">
      <dgm:prSet presAssocID="{E62A460A-0CA2-45E8-8301-707793203711}" presName="titleText2" presStyleLbl="fgAcc1" presStyleIdx="4" presStyleCnt="7">
        <dgm:presLayoutVars>
          <dgm:chMax val="0"/>
          <dgm:chPref val="0"/>
        </dgm:presLayoutVars>
      </dgm:prSet>
      <dgm:spPr/>
      <dgm:t>
        <a:bodyPr/>
        <a:lstStyle/>
        <a:p>
          <a:pPr latinLnBrk="1"/>
          <a:endParaRPr lang="ko-KR" altLang="en-US"/>
        </a:p>
      </dgm:t>
    </dgm:pt>
    <dgm:pt modelId="{BF5F866D-D9BE-4578-AA9C-AC3188CE074C}" type="pres">
      <dgm:prSet presAssocID="{E62A460A-0CA2-45E8-8301-707793203711}" presName="rootConnector" presStyleLbl="node3" presStyleIdx="0" presStyleCnt="0"/>
      <dgm:spPr/>
      <dgm:t>
        <a:bodyPr/>
        <a:lstStyle/>
        <a:p>
          <a:pPr latinLnBrk="1"/>
          <a:endParaRPr lang="ko-KR" altLang="en-US"/>
        </a:p>
      </dgm:t>
    </dgm:pt>
    <dgm:pt modelId="{A14D65EF-D3BE-4A15-A124-C3ECCEE4B2AD}" type="pres">
      <dgm:prSet presAssocID="{E62A460A-0CA2-45E8-8301-707793203711}" presName="hierChild4" presStyleCnt="0"/>
      <dgm:spPr/>
    </dgm:pt>
    <dgm:pt modelId="{172794A7-31B3-4675-8CA2-822A522E7AAC}" type="pres">
      <dgm:prSet presAssocID="{E62A460A-0CA2-45E8-8301-707793203711}" presName="hierChild5" presStyleCnt="0"/>
      <dgm:spPr/>
    </dgm:pt>
    <dgm:pt modelId="{8168D133-E3CF-45D8-8D2E-3E180628E3C3}" type="pres">
      <dgm:prSet presAssocID="{0F4FF1D3-9FA4-48D4-9845-C662A29D1938}" presName="Name37" presStyleLbl="parChTrans1D3" presStyleIdx="3" presStyleCnt="5"/>
      <dgm:spPr/>
      <dgm:t>
        <a:bodyPr/>
        <a:lstStyle/>
        <a:p>
          <a:pPr latinLnBrk="1"/>
          <a:endParaRPr lang="ko-KR" altLang="en-US"/>
        </a:p>
      </dgm:t>
    </dgm:pt>
    <dgm:pt modelId="{D5320376-9B18-4A1E-8556-05EE0CE08E9A}" type="pres">
      <dgm:prSet presAssocID="{677A4651-4A00-4C0F-B16D-E30BF9BEDA80}" presName="hierRoot2" presStyleCnt="0">
        <dgm:presLayoutVars>
          <dgm:hierBranch val="init"/>
        </dgm:presLayoutVars>
      </dgm:prSet>
      <dgm:spPr/>
    </dgm:pt>
    <dgm:pt modelId="{3690D284-3DA5-42E5-8CAF-2FA8446AC8A5}" type="pres">
      <dgm:prSet presAssocID="{677A4651-4A00-4C0F-B16D-E30BF9BEDA80}" presName="rootComposite" presStyleCnt="0"/>
      <dgm:spPr/>
    </dgm:pt>
    <dgm:pt modelId="{5C2D8FA9-790A-4C8F-B921-63825ED09FCB}" type="pres">
      <dgm:prSet presAssocID="{677A4651-4A00-4C0F-B16D-E30BF9BEDA80}" presName="rootText" presStyleLbl="node1" presStyleIdx="5" presStyleCnt="7">
        <dgm:presLayoutVars>
          <dgm:chMax/>
          <dgm:chPref val="3"/>
        </dgm:presLayoutVars>
      </dgm:prSet>
      <dgm:spPr/>
      <dgm:t>
        <a:bodyPr/>
        <a:lstStyle/>
        <a:p>
          <a:pPr latinLnBrk="1"/>
          <a:endParaRPr lang="ko-KR" altLang="en-US"/>
        </a:p>
      </dgm:t>
    </dgm:pt>
    <dgm:pt modelId="{CAD5FED6-6CF4-4818-A399-AEAFA7560A72}" type="pres">
      <dgm:prSet presAssocID="{677A4651-4A00-4C0F-B16D-E30BF9BEDA80}" presName="titleText2" presStyleLbl="fgAcc1" presStyleIdx="5" presStyleCnt="7">
        <dgm:presLayoutVars>
          <dgm:chMax val="0"/>
          <dgm:chPref val="0"/>
        </dgm:presLayoutVars>
      </dgm:prSet>
      <dgm:spPr/>
      <dgm:t>
        <a:bodyPr/>
        <a:lstStyle/>
        <a:p>
          <a:pPr latinLnBrk="1"/>
          <a:endParaRPr lang="ko-KR" altLang="en-US"/>
        </a:p>
      </dgm:t>
    </dgm:pt>
    <dgm:pt modelId="{BCE6B72D-C63D-4291-9D6B-26A2549B5C1A}" type="pres">
      <dgm:prSet presAssocID="{677A4651-4A00-4C0F-B16D-E30BF9BEDA80}" presName="rootConnector" presStyleLbl="node3" presStyleIdx="0" presStyleCnt="0"/>
      <dgm:spPr/>
      <dgm:t>
        <a:bodyPr/>
        <a:lstStyle/>
        <a:p>
          <a:pPr latinLnBrk="1"/>
          <a:endParaRPr lang="ko-KR" altLang="en-US"/>
        </a:p>
      </dgm:t>
    </dgm:pt>
    <dgm:pt modelId="{19350171-BAB1-4268-A59D-3E1D1F373A2E}" type="pres">
      <dgm:prSet presAssocID="{677A4651-4A00-4C0F-B16D-E30BF9BEDA80}" presName="hierChild4" presStyleCnt="0"/>
      <dgm:spPr/>
    </dgm:pt>
    <dgm:pt modelId="{173E78C1-345C-452A-A2FB-60949359D1FB}" type="pres">
      <dgm:prSet presAssocID="{677A4651-4A00-4C0F-B16D-E30BF9BEDA80}" presName="hierChild5" presStyleCnt="0"/>
      <dgm:spPr/>
    </dgm:pt>
    <dgm:pt modelId="{46782EA4-1FD5-4612-B9A1-E1393C2B2324}" type="pres">
      <dgm:prSet presAssocID="{331397A6-7D08-469D-AD48-B8CB3FB612D8}" presName="Name37" presStyleLbl="parChTrans1D3" presStyleIdx="4" presStyleCnt="5"/>
      <dgm:spPr/>
      <dgm:t>
        <a:bodyPr/>
        <a:lstStyle/>
        <a:p>
          <a:pPr latinLnBrk="1"/>
          <a:endParaRPr lang="ko-KR" altLang="en-US"/>
        </a:p>
      </dgm:t>
    </dgm:pt>
    <dgm:pt modelId="{DED3D0E8-4293-4937-8DDC-DD9A2D8B57BB}" type="pres">
      <dgm:prSet presAssocID="{BE03845C-20E7-4341-94EE-C9CB9825CA72}" presName="hierRoot2" presStyleCnt="0">
        <dgm:presLayoutVars>
          <dgm:hierBranch val="init"/>
        </dgm:presLayoutVars>
      </dgm:prSet>
      <dgm:spPr/>
    </dgm:pt>
    <dgm:pt modelId="{50D8C95B-E515-411D-BEF1-2EDBC38451BF}" type="pres">
      <dgm:prSet presAssocID="{BE03845C-20E7-4341-94EE-C9CB9825CA72}" presName="rootComposite" presStyleCnt="0"/>
      <dgm:spPr/>
    </dgm:pt>
    <dgm:pt modelId="{D26FB387-5125-46B9-9AC0-353AC8005E09}" type="pres">
      <dgm:prSet presAssocID="{BE03845C-20E7-4341-94EE-C9CB9825CA72}" presName="rootText" presStyleLbl="node1" presStyleIdx="6" presStyleCnt="7">
        <dgm:presLayoutVars>
          <dgm:chMax/>
          <dgm:chPref val="3"/>
        </dgm:presLayoutVars>
      </dgm:prSet>
      <dgm:spPr/>
      <dgm:t>
        <a:bodyPr/>
        <a:lstStyle/>
        <a:p>
          <a:pPr latinLnBrk="1"/>
          <a:endParaRPr lang="ko-KR" altLang="en-US"/>
        </a:p>
      </dgm:t>
    </dgm:pt>
    <dgm:pt modelId="{9CB61598-613B-4AC3-9CD9-D102EA6C8116}" type="pres">
      <dgm:prSet presAssocID="{BE03845C-20E7-4341-94EE-C9CB9825CA72}" presName="titleText2" presStyleLbl="fgAcc1" presStyleIdx="6" presStyleCnt="7">
        <dgm:presLayoutVars>
          <dgm:chMax val="0"/>
          <dgm:chPref val="0"/>
        </dgm:presLayoutVars>
      </dgm:prSet>
      <dgm:spPr/>
      <dgm:t>
        <a:bodyPr/>
        <a:lstStyle/>
        <a:p>
          <a:pPr latinLnBrk="1"/>
          <a:endParaRPr lang="ko-KR" altLang="en-US"/>
        </a:p>
      </dgm:t>
    </dgm:pt>
    <dgm:pt modelId="{E59257FC-4079-47BC-820A-17EF5E3A8A0A}" type="pres">
      <dgm:prSet presAssocID="{BE03845C-20E7-4341-94EE-C9CB9825CA72}" presName="rootConnector" presStyleLbl="node3" presStyleIdx="0" presStyleCnt="0"/>
      <dgm:spPr/>
      <dgm:t>
        <a:bodyPr/>
        <a:lstStyle/>
        <a:p>
          <a:pPr latinLnBrk="1"/>
          <a:endParaRPr lang="ko-KR" altLang="en-US"/>
        </a:p>
      </dgm:t>
    </dgm:pt>
    <dgm:pt modelId="{5A55C323-E3CD-4FBE-8F80-50FDEF999072}" type="pres">
      <dgm:prSet presAssocID="{BE03845C-20E7-4341-94EE-C9CB9825CA72}" presName="hierChild4" presStyleCnt="0"/>
      <dgm:spPr/>
    </dgm:pt>
    <dgm:pt modelId="{2EBC819E-9D18-41E1-8A56-181899583ACB}" type="pres">
      <dgm:prSet presAssocID="{BE03845C-20E7-4341-94EE-C9CB9825CA72}" presName="hierChild5" presStyleCnt="0"/>
      <dgm:spPr/>
    </dgm:pt>
    <dgm:pt modelId="{642106FC-A873-4AB9-BD06-6F58E4442C94}" type="pres">
      <dgm:prSet presAssocID="{DE952D04-D2FA-466A-B9D8-B5DA78F77C82}" presName="hierChild5" presStyleCnt="0"/>
      <dgm:spPr/>
    </dgm:pt>
    <dgm:pt modelId="{EA10DCD2-A695-46D0-8DF3-A5458853C43D}" type="pres">
      <dgm:prSet presAssocID="{4B65F990-494E-4A6E-B00E-1F0F45B2346F}" presName="hierChild3" presStyleCnt="0"/>
      <dgm:spPr/>
    </dgm:pt>
  </dgm:ptLst>
  <dgm:cxnLst>
    <dgm:cxn modelId="{AA17E0F4-D410-4E59-9C2A-30D9CF3C7200}" type="presOf" srcId="{E62A460A-0CA2-45E8-8301-707793203711}" destId="{9955223E-062D-49CB-9CA9-479F3EF170BC}" srcOrd="0" destOrd="0" presId="urn:microsoft.com/office/officeart/2008/layout/NameandTitleOrganizationalChart"/>
    <dgm:cxn modelId="{7389F0E6-5A90-43D4-96B9-10683C1EF056}" type="presOf" srcId="{BA85F966-C70F-4B15-920D-53ACBE8879C5}" destId="{982E8B7D-E0BE-40BC-993B-805760E8C562}" srcOrd="0" destOrd="0" presId="urn:microsoft.com/office/officeart/2008/layout/NameandTitleOrganizationalChart"/>
    <dgm:cxn modelId="{DF2E523F-EF58-4192-A3D5-2FED32D488A7}" type="presOf" srcId="{CAE6D410-9925-4A6B-94D4-297ED598B5C4}" destId="{50F1E28D-FF26-41A9-9C89-305B829C8B44}" srcOrd="0" destOrd="0" presId="urn:microsoft.com/office/officeart/2008/layout/NameandTitleOrganizationalChart"/>
    <dgm:cxn modelId="{A809D36B-4F39-4D2E-AFFE-1504C2B03EEB}" type="presOf" srcId="{ABFF2369-4880-482A-8ECA-EB745C676A17}" destId="{502A1DFB-D70F-4197-865C-60C6729E4773}" srcOrd="0" destOrd="0" presId="urn:microsoft.com/office/officeart/2008/layout/NameandTitleOrganizationalChart"/>
    <dgm:cxn modelId="{A3280710-AAFA-4AE2-88D2-00774A3B4A82}" type="presOf" srcId="{952155DC-AF05-4CF4-A540-35732DAFCE47}" destId="{C459B355-6B45-4AED-9F82-71B50797A8E7}" srcOrd="0" destOrd="0" presId="urn:microsoft.com/office/officeart/2008/layout/NameandTitleOrganizationalChart"/>
    <dgm:cxn modelId="{4197F387-938E-4344-B5CE-C71AF5E73E8B}" type="presOf" srcId="{4B65F990-494E-4A6E-B00E-1F0F45B2346F}" destId="{00F79DAB-CBDD-4744-BE7A-66BA56B7FC21}" srcOrd="1" destOrd="0" presId="urn:microsoft.com/office/officeart/2008/layout/NameandTitleOrganizationalChart"/>
    <dgm:cxn modelId="{E3A65CD5-77BE-47BE-A1DC-ACC13D6C3C86}" type="presOf" srcId="{B7735B6C-7D14-411D-A017-066F9242EE7D}" destId="{373AACCC-898F-4F73-AE7C-F112B13573D3}" srcOrd="0" destOrd="0" presId="urn:microsoft.com/office/officeart/2008/layout/NameandTitleOrganizationalChart"/>
    <dgm:cxn modelId="{BF3C8EAA-C2B5-480F-8B35-C07E2180F16A}" type="presOf" srcId="{677A4651-4A00-4C0F-B16D-E30BF9BEDA80}" destId="{5C2D8FA9-790A-4C8F-B921-63825ED09FCB}" srcOrd="0" destOrd="0" presId="urn:microsoft.com/office/officeart/2008/layout/NameandTitleOrganizationalChart"/>
    <dgm:cxn modelId="{7D1B3820-A06D-4F00-828A-1955F8B61D6F}" type="presOf" srcId="{DE952D04-D2FA-466A-B9D8-B5DA78F77C82}" destId="{25A6A328-710F-4787-87BF-00CCCA57C482}" srcOrd="0" destOrd="0" presId="urn:microsoft.com/office/officeart/2008/layout/NameandTitleOrganizationalChart"/>
    <dgm:cxn modelId="{696DA93B-2EBE-4E58-9DDC-1184A8BE5BA5}" srcId="{DE952D04-D2FA-466A-B9D8-B5DA78F77C82}" destId="{442EB89A-E1A5-4699-8F1E-B83273F922E9}" srcOrd="0" destOrd="0" parTransId="{CAE6D410-9925-4A6B-94D4-297ED598B5C4}" sibTransId="{8119A974-5C94-4E5E-ADCD-E4780F88CF5B}"/>
    <dgm:cxn modelId="{8F4071A8-A7BE-4D9F-9C59-4F5BB03C7ECF}" type="presOf" srcId="{677A4651-4A00-4C0F-B16D-E30BF9BEDA80}" destId="{BCE6B72D-C63D-4291-9D6B-26A2549B5C1A}" srcOrd="1" destOrd="0" presId="urn:microsoft.com/office/officeart/2008/layout/NameandTitleOrganizationalChart"/>
    <dgm:cxn modelId="{68C2B245-F81B-4A49-97C5-B24F2D26C557}" type="presOf" srcId="{FAED518A-10D0-41B8-964B-ABE1E9F54844}" destId="{8F3F92DC-1D11-4DA7-BCE8-525B36ABE78E}" srcOrd="0" destOrd="0" presId="urn:microsoft.com/office/officeart/2008/layout/NameandTitleOrganizationalChart"/>
    <dgm:cxn modelId="{EBAE9734-A482-4994-9714-62154CD4AA51}" type="presOf" srcId="{F50BC272-169D-4222-B668-01695CE87201}" destId="{5F29615B-80A7-4030-B601-EC33011D56AA}" srcOrd="1" destOrd="0" presId="urn:microsoft.com/office/officeart/2008/layout/NameandTitleOrganizationalChart"/>
    <dgm:cxn modelId="{FAE1122D-C5DF-4786-8909-C48DE9B5E5BF}" type="presOf" srcId="{8119A974-5C94-4E5E-ADCD-E4780F88CF5B}" destId="{E43AD206-7529-4E65-BF48-9178575E999A}" srcOrd="0" destOrd="0" presId="urn:microsoft.com/office/officeart/2008/layout/NameandTitleOrganizationalChart"/>
    <dgm:cxn modelId="{6E1BBB10-9F92-4846-A570-990A8BD1764A}" type="presOf" srcId="{2D9DC61A-F6C4-4BAB-8463-B7206444CB4B}" destId="{9E7411C5-7333-427C-9059-2D753D396537}" srcOrd="0" destOrd="0" presId="urn:microsoft.com/office/officeart/2008/layout/NameandTitleOrganizationalChart"/>
    <dgm:cxn modelId="{463007F6-D121-40FA-BE2E-3FDE5E9BE443}" srcId="{DE952D04-D2FA-466A-B9D8-B5DA78F77C82}" destId="{E62A460A-0CA2-45E8-8301-707793203711}" srcOrd="1" destOrd="0" parTransId="{FF666A99-1D96-4EB9-90BB-AFB2B9DA768A}" sibTransId="{BA85F966-C70F-4B15-920D-53ACBE8879C5}"/>
    <dgm:cxn modelId="{F22D76C1-0C3A-4D7C-A039-01574E13D4CD}" type="presOf" srcId="{DE952D04-D2FA-466A-B9D8-B5DA78F77C82}" destId="{8CF54EEA-600E-4352-926E-3A198E6BFDA6}" srcOrd="1" destOrd="0" presId="urn:microsoft.com/office/officeart/2008/layout/NameandTitleOrganizationalChart"/>
    <dgm:cxn modelId="{F06014E8-96B0-4C9B-A8DC-4FE550CDA5B7}" type="presOf" srcId="{BE03845C-20E7-4341-94EE-C9CB9825CA72}" destId="{E59257FC-4079-47BC-820A-17EF5E3A8A0A}" srcOrd="1" destOrd="0" presId="urn:microsoft.com/office/officeart/2008/layout/NameandTitleOrganizationalChart"/>
    <dgm:cxn modelId="{1B2F96A0-7B62-4E64-88F4-CA0CCD4FCD7F}" type="presOf" srcId="{442EB89A-E1A5-4699-8F1E-B83273F922E9}" destId="{3AA4CCE9-6756-4C0B-B146-6C0DF8EC8E12}" srcOrd="0" destOrd="0" presId="urn:microsoft.com/office/officeart/2008/layout/NameandTitleOrganizationalChart"/>
    <dgm:cxn modelId="{36484002-FD75-4557-8F0E-E9A7D2B878C6}" type="presOf" srcId="{4B65F990-494E-4A6E-B00E-1F0F45B2346F}" destId="{963A07A8-BE57-4BED-BA60-6E4050F952F5}" srcOrd="0" destOrd="0" presId="urn:microsoft.com/office/officeart/2008/layout/NameandTitleOrganizationalChart"/>
    <dgm:cxn modelId="{74D64381-C420-4567-9232-CD37580BD25C}" type="presOf" srcId="{0F4FF1D3-9FA4-48D4-9845-C662A29D1938}" destId="{8168D133-E3CF-45D8-8D2E-3E180628E3C3}" srcOrd="0" destOrd="0" presId="urn:microsoft.com/office/officeart/2008/layout/NameandTitleOrganizationalChart"/>
    <dgm:cxn modelId="{6267700D-B23E-4D65-B6E6-A84D0D3644E4}" type="presOf" srcId="{E62A460A-0CA2-45E8-8301-707793203711}" destId="{BF5F866D-D9BE-4578-AA9C-AC3188CE074C}" srcOrd="1" destOrd="0" presId="urn:microsoft.com/office/officeart/2008/layout/NameandTitleOrganizationalChart"/>
    <dgm:cxn modelId="{BADE8680-DB92-4016-AF84-D50E50B20E9A}" srcId="{4B65F990-494E-4A6E-B00E-1F0F45B2346F}" destId="{DE952D04-D2FA-466A-B9D8-B5DA78F77C82}" srcOrd="1" destOrd="0" parTransId="{952155DC-AF05-4CF4-A540-35732DAFCE47}" sibTransId="{FAED518A-10D0-41B8-964B-ABE1E9F54844}"/>
    <dgm:cxn modelId="{39D9CFEB-44A5-4408-9D0D-4B27374406C2}" srcId="{4B65F990-494E-4A6E-B00E-1F0F45B2346F}" destId="{01FB3C65-CB5E-4910-817A-52C87B14422A}" srcOrd="0" destOrd="0" parTransId="{F04CC18D-7B71-46C9-8D9A-DAF8F343A2DE}" sibTransId="{B7735B6C-7D14-411D-A017-066F9242EE7D}"/>
    <dgm:cxn modelId="{7B28068C-2728-48C0-9177-C1BA4A715BCD}" srcId="{01FB3C65-CB5E-4910-817A-52C87B14422A}" destId="{F50BC272-169D-4222-B668-01695CE87201}" srcOrd="0" destOrd="0" parTransId="{ABFF2369-4880-482A-8ECA-EB745C676A17}" sibTransId="{B1D2C33E-86D8-4A8B-8345-D7138C4BB594}"/>
    <dgm:cxn modelId="{FD928FDE-6ED6-4DD6-8509-0A08D6D82D48}" type="presOf" srcId="{BE03845C-20E7-4341-94EE-C9CB9825CA72}" destId="{D26FB387-5125-46B9-9AC0-353AC8005E09}" srcOrd="0" destOrd="0" presId="urn:microsoft.com/office/officeart/2008/layout/NameandTitleOrganizationalChart"/>
    <dgm:cxn modelId="{613A88DC-4F0F-4D13-BD5B-6558380913C8}" srcId="{DE952D04-D2FA-466A-B9D8-B5DA78F77C82}" destId="{BE03845C-20E7-4341-94EE-C9CB9825CA72}" srcOrd="3" destOrd="0" parTransId="{331397A6-7D08-469D-AD48-B8CB3FB612D8}" sibTransId="{6DBD5730-47C5-4F85-8CD5-6E034B172621}"/>
    <dgm:cxn modelId="{5D849F08-68C4-4F94-8D6E-555AFF556FDD}" type="presOf" srcId="{01FB3C65-CB5E-4910-817A-52C87B14422A}" destId="{2A6C4201-8474-4ADA-8230-FBD4EE2372AE}" srcOrd="1" destOrd="0" presId="urn:microsoft.com/office/officeart/2008/layout/NameandTitleOrganizationalChart"/>
    <dgm:cxn modelId="{656D3E68-6615-4FBE-9F92-BF756FEBF4F1}" type="presOf" srcId="{6DBD5730-47C5-4F85-8CD5-6E034B172621}" destId="{9CB61598-613B-4AC3-9CD9-D102EA6C8116}" srcOrd="0" destOrd="0" presId="urn:microsoft.com/office/officeart/2008/layout/NameandTitleOrganizationalChart"/>
    <dgm:cxn modelId="{757972AC-1DB9-4ABA-9749-9E7811AE5A88}" srcId="{DE952D04-D2FA-466A-B9D8-B5DA78F77C82}" destId="{677A4651-4A00-4C0F-B16D-E30BF9BEDA80}" srcOrd="2" destOrd="0" parTransId="{0F4FF1D3-9FA4-48D4-9845-C662A29D1938}" sibTransId="{CE19E15B-6332-4349-AA8E-6463F4513E72}"/>
    <dgm:cxn modelId="{AE4BEA07-EEF9-43D6-B9B5-F1AF59E028B0}" type="presOf" srcId="{442EB89A-E1A5-4699-8F1E-B83273F922E9}" destId="{6A4FF890-6A57-48CE-9BA1-28DF09FE1602}" srcOrd="1" destOrd="0" presId="urn:microsoft.com/office/officeart/2008/layout/NameandTitleOrganizationalChart"/>
    <dgm:cxn modelId="{1163DD13-7247-43B9-99D5-1BD2E1FD863B}" type="presOf" srcId="{FF666A99-1D96-4EB9-90BB-AFB2B9DA768A}" destId="{D1264E59-B4AB-4C26-97D9-EEF3D0E5D867}" srcOrd="0" destOrd="0" presId="urn:microsoft.com/office/officeart/2008/layout/NameandTitleOrganizationalChart"/>
    <dgm:cxn modelId="{A0799894-7E68-47C0-BAC5-E272A731F3AD}" type="presOf" srcId="{01FB3C65-CB5E-4910-817A-52C87B14422A}" destId="{647F7FF7-048A-4F9C-9252-72E673BE21AE}" srcOrd="0" destOrd="0" presId="urn:microsoft.com/office/officeart/2008/layout/NameandTitleOrganizationalChart"/>
    <dgm:cxn modelId="{BF1F3B76-7D23-4CBF-969A-E2129220B6FD}" type="presOf" srcId="{331397A6-7D08-469D-AD48-B8CB3FB612D8}" destId="{46782EA4-1FD5-4612-B9A1-E1393C2B2324}" srcOrd="0" destOrd="0" presId="urn:microsoft.com/office/officeart/2008/layout/NameandTitleOrganizationalChart"/>
    <dgm:cxn modelId="{B803B6D0-6776-4875-8C16-15F47A29CAF7}" type="presOf" srcId="{CE19E15B-6332-4349-AA8E-6463F4513E72}" destId="{CAD5FED6-6CF4-4818-A399-AEAFA7560A72}" srcOrd="0" destOrd="0" presId="urn:microsoft.com/office/officeart/2008/layout/NameandTitleOrganizationalChart"/>
    <dgm:cxn modelId="{B01C4572-28E9-488C-B277-A4997676A047}" type="presOf" srcId="{F04CC18D-7B71-46C9-8D9A-DAF8F343A2DE}" destId="{BE29ED8B-E155-465C-8BA0-691ADDB67357}" srcOrd="0" destOrd="0" presId="urn:microsoft.com/office/officeart/2008/layout/NameandTitleOrganizationalChart"/>
    <dgm:cxn modelId="{7CA33EB2-263C-4F33-948C-E2D32654D06C}" srcId="{2D9DC61A-F6C4-4BAB-8463-B7206444CB4B}" destId="{4B65F990-494E-4A6E-B00E-1F0F45B2346F}" srcOrd="0" destOrd="0" parTransId="{E7339AC6-92F0-42F2-B8CF-7B379102DE34}" sibTransId="{9A19F74B-6A1C-436C-9356-1D87EA72F14B}"/>
    <dgm:cxn modelId="{F30CAF12-B6B9-4F9E-8728-6DECF1F20B9D}" type="presOf" srcId="{B1D2C33E-86D8-4A8B-8345-D7138C4BB594}" destId="{BDF1A84A-D52B-4BBB-BFF8-57BE6AC89D41}" srcOrd="0" destOrd="0" presId="urn:microsoft.com/office/officeart/2008/layout/NameandTitleOrganizationalChart"/>
    <dgm:cxn modelId="{B050B070-2AAE-4B26-A3B8-6E3C75F6CF46}" type="presOf" srcId="{F50BC272-169D-4222-B668-01695CE87201}" destId="{0CE3C387-A585-475E-BFEE-6EA6FF3E7864}" srcOrd="0" destOrd="0" presId="urn:microsoft.com/office/officeart/2008/layout/NameandTitleOrganizationalChart"/>
    <dgm:cxn modelId="{F24B6196-AFE6-4ACB-B416-ED3BBBAF4736}" type="presOf" srcId="{9A19F74B-6A1C-436C-9356-1D87EA72F14B}" destId="{7621579F-9089-4F62-BF7B-C1E274BEC7D4}" srcOrd="0" destOrd="0" presId="urn:microsoft.com/office/officeart/2008/layout/NameandTitleOrganizationalChart"/>
    <dgm:cxn modelId="{D3E4C8A7-9B3A-42E9-BC98-D779203C8CC5}" type="presParOf" srcId="{9E7411C5-7333-427C-9059-2D753D396537}" destId="{40CBFD5B-5CF8-4A84-A479-77A4FEA90B66}" srcOrd="0" destOrd="0" presId="urn:microsoft.com/office/officeart/2008/layout/NameandTitleOrganizationalChart"/>
    <dgm:cxn modelId="{6F669FBC-FB0A-4934-97FC-769CE8789E8B}" type="presParOf" srcId="{40CBFD5B-5CF8-4A84-A479-77A4FEA90B66}" destId="{9E9CDDA2-1B30-455A-815C-7AE6D56DF942}" srcOrd="0" destOrd="0" presId="urn:microsoft.com/office/officeart/2008/layout/NameandTitleOrganizationalChart"/>
    <dgm:cxn modelId="{5C66F7B9-EE21-45F4-9DD0-E7CD18DF0CF7}" type="presParOf" srcId="{9E9CDDA2-1B30-455A-815C-7AE6D56DF942}" destId="{963A07A8-BE57-4BED-BA60-6E4050F952F5}" srcOrd="0" destOrd="0" presId="urn:microsoft.com/office/officeart/2008/layout/NameandTitleOrganizationalChart"/>
    <dgm:cxn modelId="{173D8955-206A-4B50-891F-52219013CF15}" type="presParOf" srcId="{9E9CDDA2-1B30-455A-815C-7AE6D56DF942}" destId="{7621579F-9089-4F62-BF7B-C1E274BEC7D4}" srcOrd="1" destOrd="0" presId="urn:microsoft.com/office/officeart/2008/layout/NameandTitleOrganizationalChart"/>
    <dgm:cxn modelId="{FC73E8DD-4BE6-4B4B-8022-517E8A0FEEC6}" type="presParOf" srcId="{9E9CDDA2-1B30-455A-815C-7AE6D56DF942}" destId="{00F79DAB-CBDD-4744-BE7A-66BA56B7FC21}" srcOrd="2" destOrd="0" presId="urn:microsoft.com/office/officeart/2008/layout/NameandTitleOrganizationalChart"/>
    <dgm:cxn modelId="{9CF38566-B026-48DB-B304-9F2CEC23FBBA}" type="presParOf" srcId="{40CBFD5B-5CF8-4A84-A479-77A4FEA90B66}" destId="{688A39BA-DF39-40D0-9527-ED30ABCD21DE}" srcOrd="1" destOrd="0" presId="urn:microsoft.com/office/officeart/2008/layout/NameandTitleOrganizationalChart"/>
    <dgm:cxn modelId="{7D160747-A410-4E24-8571-774D4883271E}" type="presParOf" srcId="{688A39BA-DF39-40D0-9527-ED30ABCD21DE}" destId="{BE29ED8B-E155-465C-8BA0-691ADDB67357}" srcOrd="0" destOrd="0" presId="urn:microsoft.com/office/officeart/2008/layout/NameandTitleOrganizationalChart"/>
    <dgm:cxn modelId="{018D6FA8-91CC-4ABA-BB59-9FC1F430A8A2}" type="presParOf" srcId="{688A39BA-DF39-40D0-9527-ED30ABCD21DE}" destId="{8764DA4E-E979-4332-834F-8C93333DA6BD}" srcOrd="1" destOrd="0" presId="urn:microsoft.com/office/officeart/2008/layout/NameandTitleOrganizationalChart"/>
    <dgm:cxn modelId="{B62B32BA-A583-403D-8097-2A5AB7ED3AB0}" type="presParOf" srcId="{8764DA4E-E979-4332-834F-8C93333DA6BD}" destId="{1E1D8C4F-925B-4434-96C1-732CDCB65F6D}" srcOrd="0" destOrd="0" presId="urn:microsoft.com/office/officeart/2008/layout/NameandTitleOrganizationalChart"/>
    <dgm:cxn modelId="{DE4739C6-9BF8-44E1-A4E1-39C2039BD554}" type="presParOf" srcId="{1E1D8C4F-925B-4434-96C1-732CDCB65F6D}" destId="{647F7FF7-048A-4F9C-9252-72E673BE21AE}" srcOrd="0" destOrd="0" presId="urn:microsoft.com/office/officeart/2008/layout/NameandTitleOrganizationalChart"/>
    <dgm:cxn modelId="{43AF90D0-111C-4C7C-86A3-07E68A6CD261}" type="presParOf" srcId="{1E1D8C4F-925B-4434-96C1-732CDCB65F6D}" destId="{373AACCC-898F-4F73-AE7C-F112B13573D3}" srcOrd="1" destOrd="0" presId="urn:microsoft.com/office/officeart/2008/layout/NameandTitleOrganizationalChart"/>
    <dgm:cxn modelId="{8A52D915-5137-4B5B-97D9-7D061DF18176}" type="presParOf" srcId="{1E1D8C4F-925B-4434-96C1-732CDCB65F6D}" destId="{2A6C4201-8474-4ADA-8230-FBD4EE2372AE}" srcOrd="2" destOrd="0" presId="urn:microsoft.com/office/officeart/2008/layout/NameandTitleOrganizationalChart"/>
    <dgm:cxn modelId="{1103B8AC-E429-4ECD-B2F5-8376BEC70E0B}" type="presParOf" srcId="{8764DA4E-E979-4332-834F-8C93333DA6BD}" destId="{50C83AD8-4362-45CD-8FF1-6BCD88238452}" srcOrd="1" destOrd="0" presId="urn:microsoft.com/office/officeart/2008/layout/NameandTitleOrganizationalChart"/>
    <dgm:cxn modelId="{5A66BF09-4AD7-47D0-ACD8-C27D3370E249}" type="presParOf" srcId="{50C83AD8-4362-45CD-8FF1-6BCD88238452}" destId="{502A1DFB-D70F-4197-865C-60C6729E4773}" srcOrd="0" destOrd="0" presId="urn:microsoft.com/office/officeart/2008/layout/NameandTitleOrganizationalChart"/>
    <dgm:cxn modelId="{A20B7C4F-CE56-43DE-8793-77A1A87C8C2F}" type="presParOf" srcId="{50C83AD8-4362-45CD-8FF1-6BCD88238452}" destId="{54E5813A-6841-46B9-9276-633224754122}" srcOrd="1" destOrd="0" presId="urn:microsoft.com/office/officeart/2008/layout/NameandTitleOrganizationalChart"/>
    <dgm:cxn modelId="{A171B8F4-4DED-4F28-B397-A6ECB5832528}" type="presParOf" srcId="{54E5813A-6841-46B9-9276-633224754122}" destId="{BCF5A70D-C027-40A2-A3A1-C5C1C4ABAAD2}" srcOrd="0" destOrd="0" presId="urn:microsoft.com/office/officeart/2008/layout/NameandTitleOrganizationalChart"/>
    <dgm:cxn modelId="{8DBE3FFF-2508-4ECB-8ABC-EAB1E0451002}" type="presParOf" srcId="{BCF5A70D-C027-40A2-A3A1-C5C1C4ABAAD2}" destId="{0CE3C387-A585-475E-BFEE-6EA6FF3E7864}" srcOrd="0" destOrd="0" presId="urn:microsoft.com/office/officeart/2008/layout/NameandTitleOrganizationalChart"/>
    <dgm:cxn modelId="{F329F64A-D2B9-4B2C-B757-7AF710C30615}" type="presParOf" srcId="{BCF5A70D-C027-40A2-A3A1-C5C1C4ABAAD2}" destId="{BDF1A84A-D52B-4BBB-BFF8-57BE6AC89D41}" srcOrd="1" destOrd="0" presId="urn:microsoft.com/office/officeart/2008/layout/NameandTitleOrganizationalChart"/>
    <dgm:cxn modelId="{C5F55259-876F-4683-8664-729BAC7953BA}" type="presParOf" srcId="{BCF5A70D-C027-40A2-A3A1-C5C1C4ABAAD2}" destId="{5F29615B-80A7-4030-B601-EC33011D56AA}" srcOrd="2" destOrd="0" presId="urn:microsoft.com/office/officeart/2008/layout/NameandTitleOrganizationalChart"/>
    <dgm:cxn modelId="{5195B562-20A9-4B06-89C3-4C250D2453F4}" type="presParOf" srcId="{54E5813A-6841-46B9-9276-633224754122}" destId="{A489B92A-C3F8-42E4-82E3-028D3426CB67}" srcOrd="1" destOrd="0" presId="urn:microsoft.com/office/officeart/2008/layout/NameandTitleOrganizationalChart"/>
    <dgm:cxn modelId="{3767C5A4-672C-4134-84CD-AD300A91F07F}" type="presParOf" srcId="{54E5813A-6841-46B9-9276-633224754122}" destId="{56F9A729-3D2F-4DF8-8353-6D509139AFD3}" srcOrd="2" destOrd="0" presId="urn:microsoft.com/office/officeart/2008/layout/NameandTitleOrganizationalChart"/>
    <dgm:cxn modelId="{8E9070C3-E795-4515-9D7F-92734C3FFC60}" type="presParOf" srcId="{8764DA4E-E979-4332-834F-8C93333DA6BD}" destId="{422BA9D6-4EE8-4D6E-AE1E-9FE9E8B0547B}" srcOrd="2" destOrd="0" presId="urn:microsoft.com/office/officeart/2008/layout/NameandTitleOrganizationalChart"/>
    <dgm:cxn modelId="{40DD448C-BC1A-4EDE-A0BC-3BF783F0DB54}" type="presParOf" srcId="{688A39BA-DF39-40D0-9527-ED30ABCD21DE}" destId="{C459B355-6B45-4AED-9F82-71B50797A8E7}" srcOrd="2" destOrd="0" presId="urn:microsoft.com/office/officeart/2008/layout/NameandTitleOrganizationalChart"/>
    <dgm:cxn modelId="{52E50A7A-0859-4E5C-B020-70F260546574}" type="presParOf" srcId="{688A39BA-DF39-40D0-9527-ED30ABCD21DE}" destId="{C974F0A8-5E1B-4A31-A6E8-E95A2D5844F8}" srcOrd="3" destOrd="0" presId="urn:microsoft.com/office/officeart/2008/layout/NameandTitleOrganizationalChart"/>
    <dgm:cxn modelId="{843B9C27-7F22-453C-B0B2-E77E5823C26C}" type="presParOf" srcId="{C974F0A8-5E1B-4A31-A6E8-E95A2D5844F8}" destId="{230273F1-2D6B-480C-82F7-A2788C9D8209}" srcOrd="0" destOrd="0" presId="urn:microsoft.com/office/officeart/2008/layout/NameandTitleOrganizationalChart"/>
    <dgm:cxn modelId="{56F16AA8-7FB8-49CD-80E3-2089BC405B14}" type="presParOf" srcId="{230273F1-2D6B-480C-82F7-A2788C9D8209}" destId="{25A6A328-710F-4787-87BF-00CCCA57C482}" srcOrd="0" destOrd="0" presId="urn:microsoft.com/office/officeart/2008/layout/NameandTitleOrganizationalChart"/>
    <dgm:cxn modelId="{6017ED88-9435-4B8D-A494-ABE46890EDF5}" type="presParOf" srcId="{230273F1-2D6B-480C-82F7-A2788C9D8209}" destId="{8F3F92DC-1D11-4DA7-BCE8-525B36ABE78E}" srcOrd="1" destOrd="0" presId="urn:microsoft.com/office/officeart/2008/layout/NameandTitleOrganizationalChart"/>
    <dgm:cxn modelId="{5D0E6CD8-04E8-488E-BE13-8DE620F489F5}" type="presParOf" srcId="{230273F1-2D6B-480C-82F7-A2788C9D8209}" destId="{8CF54EEA-600E-4352-926E-3A198E6BFDA6}" srcOrd="2" destOrd="0" presId="urn:microsoft.com/office/officeart/2008/layout/NameandTitleOrganizationalChart"/>
    <dgm:cxn modelId="{56BC721D-8133-4C1A-AECD-A8E6F5A80F8D}" type="presParOf" srcId="{C974F0A8-5E1B-4A31-A6E8-E95A2D5844F8}" destId="{A3C0A2CD-86C8-4FD2-B6C4-EDFD78AA5EF4}" srcOrd="1" destOrd="0" presId="urn:microsoft.com/office/officeart/2008/layout/NameandTitleOrganizationalChart"/>
    <dgm:cxn modelId="{F50D79FF-7672-4817-87D2-66A731458A1E}" type="presParOf" srcId="{A3C0A2CD-86C8-4FD2-B6C4-EDFD78AA5EF4}" destId="{50F1E28D-FF26-41A9-9C89-305B829C8B44}" srcOrd="0" destOrd="0" presId="urn:microsoft.com/office/officeart/2008/layout/NameandTitleOrganizationalChart"/>
    <dgm:cxn modelId="{E0A1CC45-0925-48AB-B433-98E4B20358A7}" type="presParOf" srcId="{A3C0A2CD-86C8-4FD2-B6C4-EDFD78AA5EF4}" destId="{AD4292AB-6AE7-4F09-94E3-61EFC7034785}" srcOrd="1" destOrd="0" presId="urn:microsoft.com/office/officeart/2008/layout/NameandTitleOrganizationalChart"/>
    <dgm:cxn modelId="{6BED02F8-B7D4-4412-B2EB-EF5F24378A07}" type="presParOf" srcId="{AD4292AB-6AE7-4F09-94E3-61EFC7034785}" destId="{D7202797-B15C-4922-BC1F-E7BCE64B4922}" srcOrd="0" destOrd="0" presId="urn:microsoft.com/office/officeart/2008/layout/NameandTitleOrganizationalChart"/>
    <dgm:cxn modelId="{23886618-B460-4CD2-BE05-BAFE74336BD6}" type="presParOf" srcId="{D7202797-B15C-4922-BC1F-E7BCE64B4922}" destId="{3AA4CCE9-6756-4C0B-B146-6C0DF8EC8E12}" srcOrd="0" destOrd="0" presId="urn:microsoft.com/office/officeart/2008/layout/NameandTitleOrganizationalChart"/>
    <dgm:cxn modelId="{3CC109B6-6FA3-4DA4-BCF6-1399678A6181}" type="presParOf" srcId="{D7202797-B15C-4922-BC1F-E7BCE64B4922}" destId="{E43AD206-7529-4E65-BF48-9178575E999A}" srcOrd="1" destOrd="0" presId="urn:microsoft.com/office/officeart/2008/layout/NameandTitleOrganizationalChart"/>
    <dgm:cxn modelId="{9A3A9346-2183-4080-8722-301A313DF83B}" type="presParOf" srcId="{D7202797-B15C-4922-BC1F-E7BCE64B4922}" destId="{6A4FF890-6A57-48CE-9BA1-28DF09FE1602}" srcOrd="2" destOrd="0" presId="urn:microsoft.com/office/officeart/2008/layout/NameandTitleOrganizationalChart"/>
    <dgm:cxn modelId="{3C6110D0-8071-4135-8809-8A80A0F10595}" type="presParOf" srcId="{AD4292AB-6AE7-4F09-94E3-61EFC7034785}" destId="{D198DAA7-F2CC-4C7D-ADCA-CB80741527AA}" srcOrd="1" destOrd="0" presId="urn:microsoft.com/office/officeart/2008/layout/NameandTitleOrganizationalChart"/>
    <dgm:cxn modelId="{CC20BBC0-0E4D-4303-B96F-81B0968B4AF6}" type="presParOf" srcId="{AD4292AB-6AE7-4F09-94E3-61EFC7034785}" destId="{74710FF7-534D-4C9D-81B4-9C38AE83279F}" srcOrd="2" destOrd="0" presId="urn:microsoft.com/office/officeart/2008/layout/NameandTitleOrganizationalChart"/>
    <dgm:cxn modelId="{06D62EDC-A8E0-48D5-BCDC-0B1DCE35F782}" type="presParOf" srcId="{A3C0A2CD-86C8-4FD2-B6C4-EDFD78AA5EF4}" destId="{D1264E59-B4AB-4C26-97D9-EEF3D0E5D867}" srcOrd="2" destOrd="0" presId="urn:microsoft.com/office/officeart/2008/layout/NameandTitleOrganizationalChart"/>
    <dgm:cxn modelId="{2038FFDA-B77A-406B-BC00-029EDE90B0D7}" type="presParOf" srcId="{A3C0A2CD-86C8-4FD2-B6C4-EDFD78AA5EF4}" destId="{E47286C8-9706-4D36-A883-21616E8991D7}" srcOrd="3" destOrd="0" presId="urn:microsoft.com/office/officeart/2008/layout/NameandTitleOrganizationalChart"/>
    <dgm:cxn modelId="{B147426F-F03D-46FE-801B-BD70A8753697}" type="presParOf" srcId="{E47286C8-9706-4D36-A883-21616E8991D7}" destId="{B79572D2-0B0C-44F6-BB16-40BF15C583D9}" srcOrd="0" destOrd="0" presId="urn:microsoft.com/office/officeart/2008/layout/NameandTitleOrganizationalChart"/>
    <dgm:cxn modelId="{60B4A3EC-52A0-4204-B20B-F52282864288}" type="presParOf" srcId="{B79572D2-0B0C-44F6-BB16-40BF15C583D9}" destId="{9955223E-062D-49CB-9CA9-479F3EF170BC}" srcOrd="0" destOrd="0" presId="urn:microsoft.com/office/officeart/2008/layout/NameandTitleOrganizationalChart"/>
    <dgm:cxn modelId="{4673DF34-345B-4631-8DCE-DE876CA95717}" type="presParOf" srcId="{B79572D2-0B0C-44F6-BB16-40BF15C583D9}" destId="{982E8B7D-E0BE-40BC-993B-805760E8C562}" srcOrd="1" destOrd="0" presId="urn:microsoft.com/office/officeart/2008/layout/NameandTitleOrganizationalChart"/>
    <dgm:cxn modelId="{BE4B11E5-9AA6-40A5-B2B5-8D621FAF697A}" type="presParOf" srcId="{B79572D2-0B0C-44F6-BB16-40BF15C583D9}" destId="{BF5F866D-D9BE-4578-AA9C-AC3188CE074C}" srcOrd="2" destOrd="0" presId="urn:microsoft.com/office/officeart/2008/layout/NameandTitleOrganizationalChart"/>
    <dgm:cxn modelId="{2790DC5A-BF28-4343-BF94-618DE83F159C}" type="presParOf" srcId="{E47286C8-9706-4D36-A883-21616E8991D7}" destId="{A14D65EF-D3BE-4A15-A124-C3ECCEE4B2AD}" srcOrd="1" destOrd="0" presId="urn:microsoft.com/office/officeart/2008/layout/NameandTitleOrganizationalChart"/>
    <dgm:cxn modelId="{6923B12E-211C-48A6-A06A-860ACF2261B5}" type="presParOf" srcId="{E47286C8-9706-4D36-A883-21616E8991D7}" destId="{172794A7-31B3-4675-8CA2-822A522E7AAC}" srcOrd="2" destOrd="0" presId="urn:microsoft.com/office/officeart/2008/layout/NameandTitleOrganizationalChart"/>
    <dgm:cxn modelId="{8C31A569-BA7D-453F-90CD-43EE70FF8D94}" type="presParOf" srcId="{A3C0A2CD-86C8-4FD2-B6C4-EDFD78AA5EF4}" destId="{8168D133-E3CF-45D8-8D2E-3E180628E3C3}" srcOrd="4" destOrd="0" presId="urn:microsoft.com/office/officeart/2008/layout/NameandTitleOrganizationalChart"/>
    <dgm:cxn modelId="{B58BBE21-E1FF-48A8-83BC-F67C5658340C}" type="presParOf" srcId="{A3C0A2CD-86C8-4FD2-B6C4-EDFD78AA5EF4}" destId="{D5320376-9B18-4A1E-8556-05EE0CE08E9A}" srcOrd="5" destOrd="0" presId="urn:microsoft.com/office/officeart/2008/layout/NameandTitleOrganizationalChart"/>
    <dgm:cxn modelId="{61181C5F-692E-433C-A501-82F108C024B0}" type="presParOf" srcId="{D5320376-9B18-4A1E-8556-05EE0CE08E9A}" destId="{3690D284-3DA5-42E5-8CAF-2FA8446AC8A5}" srcOrd="0" destOrd="0" presId="urn:microsoft.com/office/officeart/2008/layout/NameandTitleOrganizationalChart"/>
    <dgm:cxn modelId="{688F2095-0DEB-47CC-8B99-64888C8CCDC1}" type="presParOf" srcId="{3690D284-3DA5-42E5-8CAF-2FA8446AC8A5}" destId="{5C2D8FA9-790A-4C8F-B921-63825ED09FCB}" srcOrd="0" destOrd="0" presId="urn:microsoft.com/office/officeart/2008/layout/NameandTitleOrganizationalChart"/>
    <dgm:cxn modelId="{E666E921-A846-4AB9-9DE8-9B63FF5F37E0}" type="presParOf" srcId="{3690D284-3DA5-42E5-8CAF-2FA8446AC8A5}" destId="{CAD5FED6-6CF4-4818-A399-AEAFA7560A72}" srcOrd="1" destOrd="0" presId="urn:microsoft.com/office/officeart/2008/layout/NameandTitleOrganizationalChart"/>
    <dgm:cxn modelId="{99F87C3C-1897-4F07-9F51-D8E2099E9A36}" type="presParOf" srcId="{3690D284-3DA5-42E5-8CAF-2FA8446AC8A5}" destId="{BCE6B72D-C63D-4291-9D6B-26A2549B5C1A}" srcOrd="2" destOrd="0" presId="urn:microsoft.com/office/officeart/2008/layout/NameandTitleOrganizationalChart"/>
    <dgm:cxn modelId="{96F8DD91-FDD2-4C37-A102-7636D698F662}" type="presParOf" srcId="{D5320376-9B18-4A1E-8556-05EE0CE08E9A}" destId="{19350171-BAB1-4268-A59D-3E1D1F373A2E}" srcOrd="1" destOrd="0" presId="urn:microsoft.com/office/officeart/2008/layout/NameandTitleOrganizationalChart"/>
    <dgm:cxn modelId="{A0823739-5D19-41BF-935E-175673D74D74}" type="presParOf" srcId="{D5320376-9B18-4A1E-8556-05EE0CE08E9A}" destId="{173E78C1-345C-452A-A2FB-60949359D1FB}" srcOrd="2" destOrd="0" presId="urn:microsoft.com/office/officeart/2008/layout/NameandTitleOrganizationalChart"/>
    <dgm:cxn modelId="{51D28AB0-A199-4935-B0B3-71BB50866A78}" type="presParOf" srcId="{A3C0A2CD-86C8-4FD2-B6C4-EDFD78AA5EF4}" destId="{46782EA4-1FD5-4612-B9A1-E1393C2B2324}" srcOrd="6" destOrd="0" presId="urn:microsoft.com/office/officeart/2008/layout/NameandTitleOrganizationalChart"/>
    <dgm:cxn modelId="{23EDB2C3-6EFD-4777-9F99-619D0A9049C1}" type="presParOf" srcId="{A3C0A2CD-86C8-4FD2-B6C4-EDFD78AA5EF4}" destId="{DED3D0E8-4293-4937-8DDC-DD9A2D8B57BB}" srcOrd="7" destOrd="0" presId="urn:microsoft.com/office/officeart/2008/layout/NameandTitleOrganizationalChart"/>
    <dgm:cxn modelId="{FE67690E-BF99-497B-BC7C-BC532AE6B28A}" type="presParOf" srcId="{DED3D0E8-4293-4937-8DDC-DD9A2D8B57BB}" destId="{50D8C95B-E515-411D-BEF1-2EDBC38451BF}" srcOrd="0" destOrd="0" presId="urn:microsoft.com/office/officeart/2008/layout/NameandTitleOrganizationalChart"/>
    <dgm:cxn modelId="{AC32D402-CCDD-446A-BDD3-BBE37C476308}" type="presParOf" srcId="{50D8C95B-E515-411D-BEF1-2EDBC38451BF}" destId="{D26FB387-5125-46B9-9AC0-353AC8005E09}" srcOrd="0" destOrd="0" presId="urn:microsoft.com/office/officeart/2008/layout/NameandTitleOrganizationalChart"/>
    <dgm:cxn modelId="{0DF87C28-FC30-41E8-A49F-507D84DB689C}" type="presParOf" srcId="{50D8C95B-E515-411D-BEF1-2EDBC38451BF}" destId="{9CB61598-613B-4AC3-9CD9-D102EA6C8116}" srcOrd="1" destOrd="0" presId="urn:microsoft.com/office/officeart/2008/layout/NameandTitleOrganizationalChart"/>
    <dgm:cxn modelId="{08446DAF-701F-4187-9CCB-08DC984FDD3A}" type="presParOf" srcId="{50D8C95B-E515-411D-BEF1-2EDBC38451BF}" destId="{E59257FC-4079-47BC-820A-17EF5E3A8A0A}" srcOrd="2" destOrd="0" presId="urn:microsoft.com/office/officeart/2008/layout/NameandTitleOrganizationalChart"/>
    <dgm:cxn modelId="{57EE4715-4B7C-49D2-9F85-EC432DD92A65}" type="presParOf" srcId="{DED3D0E8-4293-4937-8DDC-DD9A2D8B57BB}" destId="{5A55C323-E3CD-4FBE-8F80-50FDEF999072}" srcOrd="1" destOrd="0" presId="urn:microsoft.com/office/officeart/2008/layout/NameandTitleOrganizationalChart"/>
    <dgm:cxn modelId="{C0688D45-EDC3-48DE-8FAC-19F01046A4E1}" type="presParOf" srcId="{DED3D0E8-4293-4937-8DDC-DD9A2D8B57BB}" destId="{2EBC819E-9D18-41E1-8A56-181899583ACB}" srcOrd="2" destOrd="0" presId="urn:microsoft.com/office/officeart/2008/layout/NameandTitleOrganizationalChart"/>
    <dgm:cxn modelId="{BEA3538E-7DC8-4ACB-BEFD-4B14F4D3511F}" type="presParOf" srcId="{C974F0A8-5E1B-4A31-A6E8-E95A2D5844F8}" destId="{642106FC-A873-4AB9-BD06-6F58E4442C94}" srcOrd="2" destOrd="0" presId="urn:microsoft.com/office/officeart/2008/layout/NameandTitleOrganizationalChart"/>
    <dgm:cxn modelId="{8E5DC56F-D1DC-4896-9741-56D9021127E7}" type="presParOf" srcId="{40CBFD5B-5CF8-4A84-A479-77A4FEA90B66}" destId="{EA10DCD2-A695-46D0-8DF3-A5458853C43D}"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82EA4-1FD5-4612-B9A1-E1393C2B2324}">
      <dsp:nvSpPr>
        <dsp:cNvPr id="0" name=""/>
        <dsp:cNvSpPr/>
      </dsp:nvSpPr>
      <dsp:spPr>
        <a:xfrm>
          <a:off x="6455654" y="3082194"/>
          <a:ext cx="3312315" cy="492375"/>
        </a:xfrm>
        <a:custGeom>
          <a:avLst/>
          <a:gdLst/>
          <a:ahLst/>
          <a:cxnLst/>
          <a:rect l="0" t="0" r="0" b="0"/>
          <a:pathLst>
            <a:path>
              <a:moveTo>
                <a:pt x="0" y="0"/>
              </a:moveTo>
              <a:lnTo>
                <a:pt x="0" y="293531"/>
              </a:lnTo>
              <a:lnTo>
                <a:pt x="3312315" y="293531"/>
              </a:lnTo>
              <a:lnTo>
                <a:pt x="3312315"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68D133-E3CF-45D8-8D2E-3E180628E3C3}">
      <dsp:nvSpPr>
        <dsp:cNvPr id="0" name=""/>
        <dsp:cNvSpPr/>
      </dsp:nvSpPr>
      <dsp:spPr>
        <a:xfrm>
          <a:off x="6455654" y="3082194"/>
          <a:ext cx="1104105" cy="492375"/>
        </a:xfrm>
        <a:custGeom>
          <a:avLst/>
          <a:gdLst/>
          <a:ahLst/>
          <a:cxnLst/>
          <a:rect l="0" t="0" r="0" b="0"/>
          <a:pathLst>
            <a:path>
              <a:moveTo>
                <a:pt x="0" y="0"/>
              </a:moveTo>
              <a:lnTo>
                <a:pt x="0" y="293531"/>
              </a:lnTo>
              <a:lnTo>
                <a:pt x="1104105" y="293531"/>
              </a:lnTo>
              <a:lnTo>
                <a:pt x="1104105"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264E59-B4AB-4C26-97D9-EEF3D0E5D867}">
      <dsp:nvSpPr>
        <dsp:cNvPr id="0" name=""/>
        <dsp:cNvSpPr/>
      </dsp:nvSpPr>
      <dsp:spPr>
        <a:xfrm>
          <a:off x="5351549" y="3082194"/>
          <a:ext cx="1104105" cy="492375"/>
        </a:xfrm>
        <a:custGeom>
          <a:avLst/>
          <a:gdLst/>
          <a:ahLst/>
          <a:cxnLst/>
          <a:rect l="0" t="0" r="0" b="0"/>
          <a:pathLst>
            <a:path>
              <a:moveTo>
                <a:pt x="1104105" y="0"/>
              </a:moveTo>
              <a:lnTo>
                <a:pt x="1104105" y="293531"/>
              </a:lnTo>
              <a:lnTo>
                <a:pt x="0" y="293531"/>
              </a:lnTo>
              <a:lnTo>
                <a:pt x="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F1E28D-FF26-41A9-9C89-305B829C8B44}">
      <dsp:nvSpPr>
        <dsp:cNvPr id="0" name=""/>
        <dsp:cNvSpPr/>
      </dsp:nvSpPr>
      <dsp:spPr>
        <a:xfrm>
          <a:off x="3143338" y="3082194"/>
          <a:ext cx="3312315" cy="492375"/>
        </a:xfrm>
        <a:custGeom>
          <a:avLst/>
          <a:gdLst/>
          <a:ahLst/>
          <a:cxnLst/>
          <a:rect l="0" t="0" r="0" b="0"/>
          <a:pathLst>
            <a:path>
              <a:moveTo>
                <a:pt x="3312315" y="0"/>
              </a:moveTo>
              <a:lnTo>
                <a:pt x="3312315" y="293531"/>
              </a:lnTo>
              <a:lnTo>
                <a:pt x="0" y="293531"/>
              </a:lnTo>
              <a:lnTo>
                <a:pt x="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59B355-6B45-4AED-9F82-71B50797A8E7}">
      <dsp:nvSpPr>
        <dsp:cNvPr id="0" name=""/>
        <dsp:cNvSpPr/>
      </dsp:nvSpPr>
      <dsp:spPr>
        <a:xfrm>
          <a:off x="3777687" y="1737629"/>
          <a:ext cx="2677966" cy="492375"/>
        </a:xfrm>
        <a:custGeom>
          <a:avLst/>
          <a:gdLst/>
          <a:ahLst/>
          <a:cxnLst/>
          <a:rect l="0" t="0" r="0" b="0"/>
          <a:pathLst>
            <a:path>
              <a:moveTo>
                <a:pt x="0" y="0"/>
              </a:moveTo>
              <a:lnTo>
                <a:pt x="0" y="293531"/>
              </a:lnTo>
              <a:lnTo>
                <a:pt x="2677966" y="293531"/>
              </a:lnTo>
              <a:lnTo>
                <a:pt x="2677966" y="4923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2A1DFB-D70F-4197-865C-60C6729E4773}">
      <dsp:nvSpPr>
        <dsp:cNvPr id="0" name=""/>
        <dsp:cNvSpPr/>
      </dsp:nvSpPr>
      <dsp:spPr>
        <a:xfrm>
          <a:off x="889408" y="3082194"/>
          <a:ext cx="91440" cy="492375"/>
        </a:xfrm>
        <a:custGeom>
          <a:avLst/>
          <a:gdLst/>
          <a:ahLst/>
          <a:cxnLst/>
          <a:rect l="0" t="0" r="0" b="0"/>
          <a:pathLst>
            <a:path>
              <a:moveTo>
                <a:pt x="45720" y="0"/>
              </a:moveTo>
              <a:lnTo>
                <a:pt x="4572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29ED8B-E155-465C-8BA0-691ADDB67357}">
      <dsp:nvSpPr>
        <dsp:cNvPr id="0" name=""/>
        <dsp:cNvSpPr/>
      </dsp:nvSpPr>
      <dsp:spPr>
        <a:xfrm>
          <a:off x="935128" y="1737629"/>
          <a:ext cx="2842559" cy="492375"/>
        </a:xfrm>
        <a:custGeom>
          <a:avLst/>
          <a:gdLst/>
          <a:ahLst/>
          <a:cxnLst/>
          <a:rect l="0" t="0" r="0" b="0"/>
          <a:pathLst>
            <a:path>
              <a:moveTo>
                <a:pt x="2842559" y="0"/>
              </a:moveTo>
              <a:lnTo>
                <a:pt x="2842559" y="293531"/>
              </a:lnTo>
              <a:lnTo>
                <a:pt x="0" y="293531"/>
              </a:lnTo>
              <a:lnTo>
                <a:pt x="0" y="4923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3A07A8-BE57-4BED-BA60-6E4050F952F5}">
      <dsp:nvSpPr>
        <dsp:cNvPr id="0" name=""/>
        <dsp:cNvSpPr/>
      </dsp:nvSpPr>
      <dsp:spPr>
        <a:xfrm>
          <a:off x="2677894" y="885440"/>
          <a:ext cx="2199586"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sz="1200" b="1" kern="1200" dirty="0" smtClean="0"/>
            <a:t>고급 </a:t>
          </a:r>
          <a:r>
            <a:rPr lang="ko-KR" altLang="en-US" sz="1200" b="1" kern="1200" dirty="0" smtClean="0"/>
            <a:t>소프트웨어 </a:t>
          </a:r>
          <a:r>
            <a:rPr lang="ko-KR" sz="1200" b="1" kern="1200" dirty="0" smtClean="0"/>
            <a:t>엔지니어  </a:t>
          </a:r>
          <a:endParaRPr lang="ko-KR" sz="1200" kern="1200" dirty="0"/>
        </a:p>
      </dsp:txBody>
      <dsp:txXfrm>
        <a:off x="2677894" y="885440"/>
        <a:ext cx="2199586" cy="852189"/>
      </dsp:txXfrm>
    </dsp:sp>
    <dsp:sp modelId="{7621579F-9089-4F62-BF7B-C1E274BEC7D4}">
      <dsp:nvSpPr>
        <dsp:cNvPr id="0" name=""/>
        <dsp:cNvSpPr/>
      </dsp:nvSpPr>
      <dsp:spPr>
        <a:xfrm>
          <a:off x="3283909" y="154825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lvl="0" algn="r" defTabSz="755650" latinLnBrk="1">
            <a:lnSpc>
              <a:spcPct val="90000"/>
            </a:lnSpc>
            <a:spcBef>
              <a:spcPct val="0"/>
            </a:spcBef>
            <a:spcAft>
              <a:spcPct val="35000"/>
            </a:spcAft>
          </a:pPr>
          <a:endParaRPr lang="ko-KR" altLang="en-US" sz="1700" kern="1200"/>
        </a:p>
      </dsp:txBody>
      <dsp:txXfrm>
        <a:off x="3283909" y="1548253"/>
        <a:ext cx="1481336" cy="284063"/>
      </dsp:txXfrm>
    </dsp:sp>
    <dsp:sp modelId="{647F7FF7-048A-4F9C-9252-72E673BE21AE}">
      <dsp:nvSpPr>
        <dsp:cNvPr id="0" name=""/>
        <dsp:cNvSpPr/>
      </dsp:nvSpPr>
      <dsp:spPr>
        <a:xfrm>
          <a:off x="112164" y="2230005"/>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sz="1200" b="1" kern="1200" dirty="0" smtClean="0"/>
            <a:t>고급엔지니어링 강좌</a:t>
          </a:r>
          <a:r>
            <a:rPr lang="en-US" sz="1200" b="1" kern="1200" dirty="0" smtClean="0"/>
            <a:t>/</a:t>
          </a:r>
          <a:r>
            <a:rPr lang="ko-KR" sz="1200" b="1" kern="1200" dirty="0" smtClean="0"/>
            <a:t>워크숍 </a:t>
          </a:r>
          <a:r>
            <a:rPr lang="en-US" sz="1200" b="1" kern="1200" dirty="0" smtClean="0"/>
            <a:t>– </a:t>
          </a:r>
          <a:r>
            <a:rPr lang="en-US" sz="1200" b="1" kern="1200" dirty="0" err="1" smtClean="0"/>
            <a:t>Slowcampus</a:t>
          </a:r>
          <a:endParaRPr lang="ko-KR" sz="1200" kern="1200" dirty="0"/>
        </a:p>
      </dsp:txBody>
      <dsp:txXfrm>
        <a:off x="112164" y="2230005"/>
        <a:ext cx="1645928" cy="852189"/>
      </dsp:txXfrm>
    </dsp:sp>
    <dsp:sp modelId="{373AACCC-898F-4F73-AE7C-F112B13573D3}">
      <dsp:nvSpPr>
        <dsp:cNvPr id="0" name=""/>
        <dsp:cNvSpPr/>
      </dsp:nvSpPr>
      <dsp:spPr>
        <a:xfrm>
          <a:off x="441350" y="2892818"/>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441350" y="2892818"/>
        <a:ext cx="1481336" cy="284063"/>
      </dsp:txXfrm>
    </dsp:sp>
    <dsp:sp modelId="{0CE3C387-A585-475E-BFEE-6EA6FF3E7864}">
      <dsp:nvSpPr>
        <dsp:cNvPr id="0" name=""/>
        <dsp:cNvSpPr/>
      </dsp:nvSpPr>
      <dsp:spPr>
        <a:xfrm>
          <a:off x="11216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sz="1200" b="1" kern="1200" smtClean="0"/>
            <a:t>웹 기반 서비스</a:t>
          </a:r>
          <a:r>
            <a:rPr lang="en-US" sz="1200" b="1" kern="1200" smtClean="0"/>
            <a:t>(SaaS)</a:t>
          </a:r>
          <a:r>
            <a:rPr lang="ko-KR" sz="1200" b="1" kern="1200" smtClean="0"/>
            <a:t>개발을 위한 </a:t>
          </a:r>
          <a:r>
            <a:rPr lang="en-US" sz="1200" b="1" kern="1200" smtClean="0"/>
            <a:t>DevOps </a:t>
          </a:r>
          <a:r>
            <a:rPr lang="ko-KR" sz="1200" b="1" kern="1200" smtClean="0"/>
            <a:t>워크샵</a:t>
          </a:r>
          <a:endParaRPr lang="ko-KR" sz="1200" kern="1200"/>
        </a:p>
      </dsp:txBody>
      <dsp:txXfrm>
        <a:off x="112164" y="3574570"/>
        <a:ext cx="1645928" cy="852189"/>
      </dsp:txXfrm>
    </dsp:sp>
    <dsp:sp modelId="{BDF1A84A-D52B-4BBB-BFF8-57BE6AC89D41}">
      <dsp:nvSpPr>
        <dsp:cNvPr id="0" name=""/>
        <dsp:cNvSpPr/>
      </dsp:nvSpPr>
      <dsp:spPr>
        <a:xfrm>
          <a:off x="44135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441350" y="4237383"/>
        <a:ext cx="1481336" cy="284063"/>
      </dsp:txXfrm>
    </dsp:sp>
    <dsp:sp modelId="{25A6A328-710F-4787-87BF-00CCCA57C482}">
      <dsp:nvSpPr>
        <dsp:cNvPr id="0" name=""/>
        <dsp:cNvSpPr/>
      </dsp:nvSpPr>
      <dsp:spPr>
        <a:xfrm>
          <a:off x="5632689" y="2230005"/>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sz="1200" b="1" kern="1200" dirty="0" smtClean="0"/>
            <a:t>고급 엔지니어 경력</a:t>
          </a:r>
          <a:r>
            <a:rPr lang="en-US" sz="1200" b="1" kern="1200" dirty="0" smtClean="0"/>
            <a:t>	</a:t>
          </a:r>
          <a:endParaRPr lang="ko-KR" sz="1200" kern="1200" dirty="0"/>
        </a:p>
      </dsp:txBody>
      <dsp:txXfrm>
        <a:off x="5632689" y="2230005"/>
        <a:ext cx="1645928" cy="852189"/>
      </dsp:txXfrm>
    </dsp:sp>
    <dsp:sp modelId="{8F3F92DC-1D11-4DA7-BCE8-525B36ABE78E}">
      <dsp:nvSpPr>
        <dsp:cNvPr id="0" name=""/>
        <dsp:cNvSpPr/>
      </dsp:nvSpPr>
      <dsp:spPr>
        <a:xfrm>
          <a:off x="5961875" y="2892818"/>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5961875" y="2892818"/>
        <a:ext cx="1481336" cy="284063"/>
      </dsp:txXfrm>
    </dsp:sp>
    <dsp:sp modelId="{3AA4CCE9-6756-4C0B-B146-6C0DF8EC8E12}">
      <dsp:nvSpPr>
        <dsp:cNvPr id="0" name=""/>
        <dsp:cNvSpPr/>
      </dsp:nvSpPr>
      <dsp:spPr>
        <a:xfrm>
          <a:off x="232037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sz="1200" b="1" kern="1200" dirty="0" err="1" smtClean="0"/>
            <a:t>클라우드</a:t>
          </a:r>
          <a:r>
            <a:rPr lang="ko-KR" sz="1200" b="1" kern="1200" dirty="0" smtClean="0"/>
            <a:t> 인프라에 강한 </a:t>
          </a:r>
          <a:r>
            <a:rPr lang="ko-KR" sz="1200" b="1" kern="1200" dirty="0" err="1" smtClean="0"/>
            <a:t>풀스택</a:t>
          </a:r>
          <a:r>
            <a:rPr lang="ko-KR" sz="1200" b="1" kern="1200" dirty="0" smtClean="0"/>
            <a:t> 개발자</a:t>
          </a:r>
          <a:endParaRPr lang="ko-KR" sz="1200" kern="1200" dirty="0"/>
        </a:p>
      </dsp:txBody>
      <dsp:txXfrm>
        <a:off x="2320374" y="3574570"/>
        <a:ext cx="1645928" cy="852189"/>
      </dsp:txXfrm>
    </dsp:sp>
    <dsp:sp modelId="{E43AD206-7529-4E65-BF48-9178575E999A}">
      <dsp:nvSpPr>
        <dsp:cNvPr id="0" name=""/>
        <dsp:cNvSpPr/>
      </dsp:nvSpPr>
      <dsp:spPr>
        <a:xfrm>
          <a:off x="264956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2649560" y="4237383"/>
        <a:ext cx="1481336" cy="284063"/>
      </dsp:txXfrm>
    </dsp:sp>
    <dsp:sp modelId="{9955223E-062D-49CB-9CA9-479F3EF170BC}">
      <dsp:nvSpPr>
        <dsp:cNvPr id="0" name=""/>
        <dsp:cNvSpPr/>
      </dsp:nvSpPr>
      <dsp:spPr>
        <a:xfrm>
          <a:off x="452858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en-US" sz="1200" b="1" kern="1200" dirty="0" smtClean="0"/>
            <a:t>Front-end </a:t>
          </a:r>
          <a:r>
            <a:rPr lang="ko-KR" sz="1200" b="1" kern="1200" dirty="0" smtClean="0"/>
            <a:t>에 강한 </a:t>
          </a:r>
          <a:r>
            <a:rPr lang="ko-KR" sz="1200" b="1" kern="1200" dirty="0" err="1" smtClean="0"/>
            <a:t>풀스택</a:t>
          </a:r>
          <a:r>
            <a:rPr lang="ko-KR" sz="1200" b="1" kern="1200" dirty="0" smtClean="0"/>
            <a:t> 개발자</a:t>
          </a:r>
          <a:endParaRPr lang="ko-KR" sz="1200" kern="1200" dirty="0"/>
        </a:p>
      </dsp:txBody>
      <dsp:txXfrm>
        <a:off x="4528584" y="3574570"/>
        <a:ext cx="1645928" cy="852189"/>
      </dsp:txXfrm>
    </dsp:sp>
    <dsp:sp modelId="{982E8B7D-E0BE-40BC-993B-805760E8C562}">
      <dsp:nvSpPr>
        <dsp:cNvPr id="0" name=""/>
        <dsp:cNvSpPr/>
      </dsp:nvSpPr>
      <dsp:spPr>
        <a:xfrm>
          <a:off x="485777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4857770" y="4237383"/>
        <a:ext cx="1481336" cy="284063"/>
      </dsp:txXfrm>
    </dsp:sp>
    <dsp:sp modelId="{5C2D8FA9-790A-4C8F-B921-63825ED09FCB}">
      <dsp:nvSpPr>
        <dsp:cNvPr id="0" name=""/>
        <dsp:cNvSpPr/>
      </dsp:nvSpPr>
      <dsp:spPr>
        <a:xfrm>
          <a:off x="673679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en-US" sz="1200" b="1" kern="1200" smtClean="0"/>
            <a:t>Back-end </a:t>
          </a:r>
          <a:r>
            <a:rPr lang="ko-KR" sz="1200" b="1" kern="1200" smtClean="0"/>
            <a:t>및 데이터에 강한 풀스택 개발자</a:t>
          </a:r>
          <a:endParaRPr lang="ko-KR" sz="1200" kern="1200"/>
        </a:p>
      </dsp:txBody>
      <dsp:txXfrm>
        <a:off x="6736794" y="3574570"/>
        <a:ext cx="1645928" cy="852189"/>
      </dsp:txXfrm>
    </dsp:sp>
    <dsp:sp modelId="{CAD5FED6-6CF4-4818-A399-AEAFA7560A72}">
      <dsp:nvSpPr>
        <dsp:cNvPr id="0" name=""/>
        <dsp:cNvSpPr/>
      </dsp:nvSpPr>
      <dsp:spPr>
        <a:xfrm>
          <a:off x="706598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7065980" y="4237383"/>
        <a:ext cx="1481336" cy="284063"/>
      </dsp:txXfrm>
    </dsp:sp>
    <dsp:sp modelId="{D26FB387-5125-46B9-9AC0-353AC8005E09}">
      <dsp:nvSpPr>
        <dsp:cNvPr id="0" name=""/>
        <dsp:cNvSpPr/>
      </dsp:nvSpPr>
      <dsp:spPr>
        <a:xfrm>
          <a:off x="894500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en-US" sz="1200" b="1" kern="1200" smtClean="0"/>
            <a:t>SaaS </a:t>
          </a:r>
          <a:r>
            <a:rPr lang="ko-KR" sz="1200" b="1" kern="1200" smtClean="0"/>
            <a:t>서비스 기획자</a:t>
          </a:r>
          <a:endParaRPr lang="ko-KR" sz="1200" kern="1200"/>
        </a:p>
      </dsp:txBody>
      <dsp:txXfrm>
        <a:off x="8945004" y="3574570"/>
        <a:ext cx="1645928" cy="852189"/>
      </dsp:txXfrm>
    </dsp:sp>
    <dsp:sp modelId="{9CB61598-613B-4AC3-9CD9-D102EA6C8116}">
      <dsp:nvSpPr>
        <dsp:cNvPr id="0" name=""/>
        <dsp:cNvSpPr/>
      </dsp:nvSpPr>
      <dsp:spPr>
        <a:xfrm>
          <a:off x="927419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9274190" y="4237383"/>
        <a:ext cx="1481336" cy="284063"/>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2021-07-15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2731A-71A0-4F8F-9CB3-315CCAE63D7D}"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889587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92716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우선</a:t>
            </a:r>
            <a:r>
              <a:rPr lang="en-US" altLang="ko-KR" dirty="0"/>
              <a:t>, </a:t>
            </a:r>
            <a:r>
              <a:rPr lang="ko-KR" altLang="en-US" dirty="0"/>
              <a:t>제법 오래된 주제이지만</a:t>
            </a:r>
            <a:r>
              <a:rPr lang="en-US" altLang="ko-KR" dirty="0"/>
              <a:t>, </a:t>
            </a:r>
            <a:r>
              <a:rPr lang="ko-KR" altLang="en-US" dirty="0"/>
              <a:t>우리가 클라우드 서비스를 사용하는 이유에 대해서 한 번 살펴보려 합니다</a:t>
            </a:r>
            <a:r>
              <a:rPr lang="en-US" altLang="ko-KR" dirty="0"/>
              <a:t>.</a:t>
            </a:r>
          </a:p>
          <a:p>
            <a:r>
              <a:rPr lang="ko-KR" altLang="en-US" dirty="0"/>
              <a:t>소프트웨어 자동 업데이트</a:t>
            </a:r>
            <a:r>
              <a:rPr lang="en-US" altLang="ko-KR" dirty="0"/>
              <a:t>, </a:t>
            </a:r>
            <a:r>
              <a:rPr lang="ko-KR" altLang="en-US" dirty="0"/>
              <a:t>생산성 유지</a:t>
            </a:r>
            <a:r>
              <a:rPr lang="en-US" altLang="ko-KR" dirty="0"/>
              <a:t>, </a:t>
            </a:r>
            <a:r>
              <a:rPr lang="ko-KR" altLang="en-US" dirty="0"/>
              <a:t>접근성 지원</a:t>
            </a:r>
            <a:r>
              <a:rPr lang="en-US" altLang="ko-KR" dirty="0"/>
              <a:t>, </a:t>
            </a:r>
            <a:r>
              <a:rPr lang="ko-KR" altLang="en-US" dirty="0"/>
              <a:t>보안 확보</a:t>
            </a:r>
            <a:r>
              <a:rPr lang="en-US" altLang="ko-KR" dirty="0"/>
              <a:t>, </a:t>
            </a:r>
            <a:r>
              <a:rPr lang="ko-KR" altLang="en-US" dirty="0"/>
              <a:t>비용 절감</a:t>
            </a:r>
            <a:r>
              <a:rPr lang="en-US" altLang="ko-KR" dirty="0"/>
              <a:t>, </a:t>
            </a:r>
            <a:r>
              <a:rPr lang="ko-KR" altLang="en-US" dirty="0"/>
              <a:t>안정성 제공</a:t>
            </a:r>
            <a:r>
              <a:rPr lang="en-US" altLang="ko-KR" dirty="0"/>
              <a:t>, </a:t>
            </a:r>
            <a:r>
              <a:rPr lang="ko-KR" altLang="en-US" dirty="0"/>
              <a:t>협업 증대</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우리는 클라우드를 사용하면서 이러한 것들이 모두 쉽고</a:t>
            </a:r>
            <a:r>
              <a:rPr lang="en-US" altLang="ko-KR" dirty="0"/>
              <a:t>, </a:t>
            </a:r>
            <a:r>
              <a:rPr lang="ko-KR" altLang="en-US" dirty="0"/>
              <a:t>편하게 확보되기를 원합니다</a:t>
            </a:r>
            <a:r>
              <a:rPr lang="en-US" altLang="ko-KR" dirty="0"/>
              <a:t>. </a:t>
            </a:r>
            <a:r>
              <a:rPr lang="ko-KR" altLang="en-US" dirty="0"/>
              <a:t>즉</a:t>
            </a:r>
            <a:r>
              <a:rPr lang="en-US" altLang="ko-KR" dirty="0"/>
              <a:t>, </a:t>
            </a:r>
            <a:r>
              <a:rPr lang="ko-KR" altLang="en-US" dirty="0"/>
              <a:t>안전하고 편하게 사용하면서 비용 절감도 하고 싶은 것입니다</a:t>
            </a:r>
            <a:r>
              <a:rPr lang="en-US" altLang="ko-KR" dirty="0"/>
              <a:t>.</a:t>
            </a:r>
          </a:p>
          <a:p>
            <a:r>
              <a:rPr lang="en-US" altLang="ko-KR" dirty="0"/>
              <a:t>//</a:t>
            </a:r>
            <a:r>
              <a:rPr lang="ko-KR" altLang="en-US" dirty="0"/>
              <a:t>한편</a:t>
            </a:r>
            <a:r>
              <a:rPr lang="en-US" altLang="ko-KR" dirty="0"/>
              <a:t>, </a:t>
            </a:r>
            <a:r>
              <a:rPr lang="ko-KR" altLang="en-US" dirty="0" err="1"/>
              <a:t>데브옵스가</a:t>
            </a:r>
            <a:r>
              <a:rPr lang="ko-KR" altLang="en-US" dirty="0"/>
              <a:t> 가능한 환경들이 갖추어 지고 있고</a:t>
            </a:r>
            <a:r>
              <a:rPr lang="en-US" altLang="ko-KR" dirty="0"/>
              <a:t>, </a:t>
            </a:r>
            <a:r>
              <a:rPr lang="ko-KR" altLang="en-US" dirty="0"/>
              <a:t>인공지능이 발전하고 있는 것은</a:t>
            </a:r>
            <a:r>
              <a:rPr lang="en-US" altLang="ko-KR" dirty="0"/>
              <a:t>, </a:t>
            </a:r>
            <a:r>
              <a:rPr lang="ko-KR" altLang="en-US" dirty="0"/>
              <a:t>우리가 바라는 것이 자동화되고</a:t>
            </a:r>
            <a:r>
              <a:rPr lang="en-US" altLang="ko-KR" dirty="0"/>
              <a:t>, (Fully) Managed Service </a:t>
            </a:r>
            <a:r>
              <a:rPr lang="ko-KR" altLang="en-US" dirty="0"/>
              <a:t>이기 때문입니다</a:t>
            </a:r>
            <a:r>
              <a:rPr lang="en-US" altLang="ko-KR" dirty="0"/>
              <a:t>.</a:t>
            </a:r>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38</a:t>
            </a:fld>
            <a:endParaRPr kumimoji="1" lang="ko-KR" altLang="en-US"/>
          </a:p>
        </p:txBody>
      </p:sp>
    </p:spTree>
    <p:extLst>
      <p:ext uri="{BB962C8B-B14F-4D97-AF65-F5344CB8AC3E}">
        <p14:creationId xmlns:p14="http://schemas.microsoft.com/office/powerpoint/2010/main" val="3370537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좀 전에 말씀드린 </a:t>
            </a:r>
            <a:r>
              <a:rPr lang="en-US" altLang="ko-KR" dirty="0"/>
              <a:t>“</a:t>
            </a:r>
            <a:r>
              <a:rPr lang="ko-KR" altLang="en-US" dirty="0" err="1"/>
              <a:t>온프레미스＂환경에서의</a:t>
            </a:r>
            <a:r>
              <a:rPr lang="ko-KR" altLang="en-US" dirty="0"/>
              <a:t> 불편한 점을 지금까지 개선시켜온 것들이</a:t>
            </a:r>
            <a:r>
              <a:rPr lang="en-US" altLang="ko-KR" dirty="0"/>
              <a:t>,</a:t>
            </a:r>
          </a:p>
          <a:p>
            <a:r>
              <a:rPr lang="ko-KR" altLang="en-US" dirty="0"/>
              <a:t>바로 여기 보이는 </a:t>
            </a:r>
            <a:r>
              <a:rPr lang="en-US" altLang="ko-KR" dirty="0"/>
              <a:t>Microsoft</a:t>
            </a:r>
            <a:r>
              <a:rPr lang="ko-KR" altLang="en-US" dirty="0"/>
              <a:t> </a:t>
            </a:r>
            <a:r>
              <a:rPr lang="en-US" altLang="ko-KR" dirty="0"/>
              <a:t>Azure </a:t>
            </a:r>
            <a:r>
              <a:rPr lang="ko-KR" altLang="en-US" dirty="0"/>
              <a:t>의 다양한 </a:t>
            </a:r>
            <a:r>
              <a:rPr lang="en-US" altLang="ko-KR" dirty="0"/>
              <a:t>IaaS / PaaS </a:t>
            </a:r>
            <a:r>
              <a:rPr lang="ko-KR" altLang="en-US" dirty="0"/>
              <a:t>서비스들입니다</a:t>
            </a:r>
            <a:r>
              <a:rPr lang="en-US" altLang="ko-KR" dirty="0"/>
              <a:t>.</a:t>
            </a:r>
          </a:p>
          <a:p>
            <a:endParaRPr lang="en-US" altLang="ko-KR" dirty="0"/>
          </a:p>
          <a:p>
            <a:r>
              <a:rPr lang="ko-KR" altLang="en-US" dirty="0" err="1"/>
              <a:t>온프레미스와</a:t>
            </a:r>
            <a:r>
              <a:rPr lang="ko-KR" altLang="en-US" dirty="0"/>
              <a:t> 같이 연동해서 쓸 수 있는</a:t>
            </a:r>
            <a:r>
              <a:rPr lang="en-US" altLang="ko-KR" dirty="0"/>
              <a:t>, </a:t>
            </a:r>
            <a:r>
              <a:rPr lang="ko-KR" altLang="en-US" dirty="0"/>
              <a:t>하이브리드 클라우드도 있고</a:t>
            </a:r>
            <a:r>
              <a:rPr lang="en-US" altLang="ko-KR" dirty="0"/>
              <a:t>,</a:t>
            </a:r>
          </a:p>
          <a:p>
            <a:r>
              <a:rPr lang="ko-KR" altLang="en-US" dirty="0" err="1"/>
              <a:t>온프레미스</a:t>
            </a:r>
            <a:r>
              <a:rPr lang="ko-KR" altLang="en-US" dirty="0"/>
              <a:t> 상에 있던 것들을 옮겨서 클라우드 위에서 서비스할 수 있도록</a:t>
            </a:r>
            <a:r>
              <a:rPr lang="en-US" altLang="ko-KR" dirty="0"/>
              <a:t>,</a:t>
            </a:r>
            <a:r>
              <a:rPr lang="ko-KR" altLang="en-US" dirty="0"/>
              <a:t> 컴퓨팅 및 네트워크 인프라를 가상화해서 서비스해주는 </a:t>
            </a:r>
            <a:r>
              <a:rPr lang="en-US" altLang="ko-KR" dirty="0"/>
              <a:t>IaaS </a:t>
            </a:r>
            <a:r>
              <a:rPr lang="ko-KR" altLang="en-US" dirty="0"/>
              <a:t>도 있습니다만</a:t>
            </a:r>
            <a:r>
              <a:rPr lang="en-US" altLang="ko-KR" dirty="0"/>
              <a:t>, </a:t>
            </a:r>
          </a:p>
          <a:p>
            <a:endParaRPr lang="en-US" altLang="ko-KR" dirty="0"/>
          </a:p>
          <a:p>
            <a:r>
              <a:rPr lang="ko-KR" altLang="en-US" dirty="0"/>
              <a:t>앞 장에서 설명을 드렸듯이</a:t>
            </a:r>
            <a:r>
              <a:rPr lang="en-US" altLang="ko-KR" dirty="0"/>
              <a:t>, </a:t>
            </a:r>
            <a:r>
              <a:rPr lang="ko-KR" altLang="en-US" dirty="0"/>
              <a:t>미래를 향한 우리 모두의 더 뜨거운 관심은 </a:t>
            </a:r>
            <a:r>
              <a:rPr lang="en-US" altLang="ko-KR" dirty="0"/>
              <a:t>“</a:t>
            </a:r>
            <a:r>
              <a:rPr lang="ko-KR" altLang="en-US" dirty="0"/>
              <a:t>더욱 관리된 서비스“</a:t>
            </a:r>
            <a:r>
              <a:rPr lang="en-US" altLang="ko-KR" dirty="0"/>
              <a:t>, “Managed Services” </a:t>
            </a:r>
            <a:r>
              <a:rPr lang="ko-KR" altLang="en-US" dirty="0"/>
              <a:t>에서 </a:t>
            </a:r>
            <a:r>
              <a:rPr lang="en-US" altLang="ko-KR" dirty="0"/>
              <a:t>“Full Managed Services” </a:t>
            </a:r>
            <a:r>
              <a:rPr lang="ko-KR" altLang="en-US" dirty="0"/>
              <a:t>로 향해 가는 </a:t>
            </a:r>
            <a:r>
              <a:rPr lang="en-US" altLang="ko-KR" dirty="0"/>
              <a:t>PaaS </a:t>
            </a:r>
            <a:r>
              <a:rPr lang="ko-KR" altLang="en-US" dirty="0"/>
              <a:t>에 있을 것이라고 생각합니다</a:t>
            </a:r>
            <a:r>
              <a:rPr lang="en-US" altLang="ko-KR" dirty="0"/>
              <a:t>.</a:t>
            </a:r>
          </a:p>
          <a:p>
            <a:r>
              <a:rPr lang="ko-KR" altLang="en-US" dirty="0"/>
              <a:t>저 또한</a:t>
            </a:r>
            <a:r>
              <a:rPr lang="en-US" altLang="ko-KR" dirty="0"/>
              <a:t>, </a:t>
            </a:r>
            <a:r>
              <a:rPr lang="ko-KR" altLang="en-US" dirty="0" err="1"/>
              <a:t>스타트업</a:t>
            </a:r>
            <a:r>
              <a:rPr lang="ko-KR" altLang="en-US" dirty="0"/>
              <a:t> 회사를 운영하면서 </a:t>
            </a:r>
            <a:r>
              <a:rPr lang="en-US" altLang="ko-KR" dirty="0"/>
              <a:t>Microsoft Azure</a:t>
            </a:r>
            <a:r>
              <a:rPr lang="ko-KR" altLang="en-US" dirty="0"/>
              <a:t>의 </a:t>
            </a:r>
            <a:r>
              <a:rPr lang="en-US" altLang="ko-KR" dirty="0"/>
              <a:t>PaaS </a:t>
            </a:r>
            <a:r>
              <a:rPr lang="ko-KR" altLang="en-US" dirty="0"/>
              <a:t>로 신속하게 서비스를 구축하고</a:t>
            </a:r>
            <a:r>
              <a:rPr lang="en-US" altLang="ko-KR" dirty="0"/>
              <a:t>, </a:t>
            </a:r>
            <a:r>
              <a:rPr lang="ko-KR" altLang="en-US" dirty="0"/>
              <a:t>테스트하며</a:t>
            </a:r>
            <a:r>
              <a:rPr lang="en-US" altLang="ko-KR" dirty="0"/>
              <a:t>, </a:t>
            </a:r>
            <a:r>
              <a:rPr lang="ko-KR" altLang="en-US" dirty="0"/>
              <a:t>서비스 상품을 만들고 있습니다</a:t>
            </a:r>
            <a:r>
              <a:rPr lang="en-US" altLang="ko-KR" dirty="0"/>
              <a:t>.</a:t>
            </a:r>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39</a:t>
            </a:fld>
            <a:endParaRPr kumimoji="1" lang="ko-KR" altLang="en-US"/>
          </a:p>
        </p:txBody>
      </p:sp>
    </p:spTree>
    <p:extLst>
      <p:ext uri="{BB962C8B-B14F-4D97-AF65-F5344CB8AC3E}">
        <p14:creationId xmlns:p14="http://schemas.microsoft.com/office/powerpoint/2010/main" val="1433637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저는 여기에서 </a:t>
            </a:r>
            <a:r>
              <a:rPr lang="en-US" altLang="ko-KR" dirty="0"/>
              <a:t>2</a:t>
            </a:r>
            <a:r>
              <a:rPr lang="ko-KR" altLang="en-US" dirty="0"/>
              <a:t>가지 종류로 나누어서 보고 싶습니다</a:t>
            </a:r>
            <a:r>
              <a:rPr lang="en-US" altLang="ko-KR" dirty="0"/>
              <a:t>.</a:t>
            </a:r>
          </a:p>
          <a:p>
            <a:r>
              <a:rPr lang="en-US" altLang="ko-KR" dirty="0"/>
              <a:t>IaaS</a:t>
            </a:r>
            <a:r>
              <a:rPr lang="ko-KR" altLang="en-US" dirty="0"/>
              <a:t> 쪽의 </a:t>
            </a:r>
            <a:r>
              <a:rPr lang="ko-KR" altLang="en-US" dirty="0" err="1"/>
              <a:t>가상화된</a:t>
            </a:r>
            <a:r>
              <a:rPr lang="ko-KR" altLang="en-US" dirty="0"/>
              <a:t> 컴퓨팅 및 네트워크 서비스들도 훌륭하지만</a:t>
            </a:r>
            <a:r>
              <a:rPr lang="en-US" altLang="ko-KR" dirty="0"/>
              <a:t> </a:t>
            </a:r>
            <a:r>
              <a:rPr lang="ko-KR" altLang="en-US" dirty="0"/>
              <a:t>조금 더 우리를 편하게 해주는 </a:t>
            </a:r>
            <a:r>
              <a:rPr lang="en-US" altLang="ko-KR" dirty="0"/>
              <a:t>Azure </a:t>
            </a:r>
            <a:r>
              <a:rPr lang="ko-KR" altLang="en-US" dirty="0"/>
              <a:t>의 서비스들을 살펴보았으면 합니다</a:t>
            </a:r>
            <a:r>
              <a:rPr lang="en-US" altLang="ko-KR" dirty="0"/>
              <a:t>.</a:t>
            </a:r>
          </a:p>
          <a:p>
            <a:r>
              <a:rPr lang="ko-KR" altLang="en-US" dirty="0"/>
              <a:t>먼저</a:t>
            </a:r>
            <a:r>
              <a:rPr lang="en-US" altLang="ko-KR" dirty="0"/>
              <a:t>, </a:t>
            </a:r>
            <a:r>
              <a:rPr lang="en-US" altLang="ko-KR" dirty="0" err="1"/>
              <a:t>WebApp</a:t>
            </a:r>
            <a:r>
              <a:rPr lang="en-US" altLang="ko-KR" dirty="0"/>
              <a:t> / Mobile </a:t>
            </a:r>
            <a:r>
              <a:rPr lang="en-US" altLang="ko-KR" dirty="0" err="1"/>
              <a:t>BackEnd</a:t>
            </a:r>
            <a:r>
              <a:rPr lang="en-US" altLang="ko-KR" dirty="0"/>
              <a:t> App / Function App </a:t>
            </a:r>
            <a:r>
              <a:rPr lang="ko-KR" altLang="en-US" dirty="0"/>
              <a:t>을 포함하는 </a:t>
            </a:r>
            <a:r>
              <a:rPr lang="en-US" altLang="ko-KR" dirty="0"/>
              <a:t>Azure App Services </a:t>
            </a:r>
            <a:r>
              <a:rPr lang="ko-KR" altLang="en-US" dirty="0"/>
              <a:t>가 </a:t>
            </a:r>
            <a:r>
              <a:rPr lang="ko-KR" altLang="en-US" dirty="0" err="1"/>
              <a:t>있구요</a:t>
            </a:r>
            <a:r>
              <a:rPr lang="en-US" altLang="ko-KR" dirty="0"/>
              <a:t>,</a:t>
            </a:r>
          </a:p>
          <a:p>
            <a:r>
              <a:rPr lang="en-US" altLang="ko-KR" dirty="0"/>
              <a:t>Document DB </a:t>
            </a:r>
            <a:r>
              <a:rPr lang="ko-KR" altLang="en-US" dirty="0"/>
              <a:t>를 포함하는 </a:t>
            </a:r>
            <a:r>
              <a:rPr lang="en-US" altLang="ko-KR" dirty="0"/>
              <a:t>Database </a:t>
            </a:r>
            <a:r>
              <a:rPr lang="ko-KR" altLang="en-US" dirty="0"/>
              <a:t>와 </a:t>
            </a:r>
            <a:r>
              <a:rPr lang="en-US" altLang="ko-KR" dirty="0"/>
              <a:t>Storage </a:t>
            </a:r>
            <a:r>
              <a:rPr lang="ko-KR" altLang="en-US" dirty="0"/>
              <a:t>서비스를 들 수 있습니다</a:t>
            </a:r>
            <a:r>
              <a:rPr lang="en-US" altLang="ko-KR" dirty="0"/>
              <a:t>.</a:t>
            </a:r>
          </a:p>
          <a:p>
            <a:r>
              <a:rPr lang="ko-KR" altLang="en-US" dirty="0"/>
              <a:t>이런 </a:t>
            </a:r>
            <a:r>
              <a:rPr lang="en-US" altLang="ko-KR" dirty="0"/>
              <a:t>App Services / Data Services </a:t>
            </a:r>
            <a:r>
              <a:rPr lang="ko-KR" altLang="en-US" dirty="0"/>
              <a:t>는 우리로 하여금 정말 개발과 서비스 운영에 집중할 수 있게 해줍니다</a:t>
            </a:r>
            <a:r>
              <a:rPr lang="en-US" altLang="ko-KR" dirty="0"/>
              <a:t>.</a:t>
            </a:r>
          </a:p>
          <a:p>
            <a:r>
              <a:rPr lang="ko-KR" altLang="en-US" dirty="0"/>
              <a:t>그래서 오늘은 이러한 서비스 중 대표 격인 </a:t>
            </a:r>
            <a:r>
              <a:rPr lang="en-US" altLang="ko-KR" dirty="0" err="1"/>
              <a:t>WebApp</a:t>
            </a:r>
            <a:r>
              <a:rPr lang="en-US" altLang="ko-KR" dirty="0"/>
              <a:t> </a:t>
            </a:r>
            <a:r>
              <a:rPr lang="ko-KR" altLang="en-US" dirty="0"/>
              <a:t>과 </a:t>
            </a:r>
            <a:r>
              <a:rPr lang="en-US" altLang="ko-KR" dirty="0"/>
              <a:t>Document DB </a:t>
            </a:r>
            <a:r>
              <a:rPr lang="ko-KR" altLang="en-US" dirty="0"/>
              <a:t>를 살펴보겠습니다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40</a:t>
            </a:fld>
            <a:endParaRPr kumimoji="1" lang="ko-KR" altLang="en-US"/>
          </a:p>
        </p:txBody>
      </p:sp>
    </p:spTree>
    <p:extLst>
      <p:ext uri="{BB962C8B-B14F-4D97-AF65-F5344CB8AC3E}">
        <p14:creationId xmlns:p14="http://schemas.microsoft.com/office/powerpoint/2010/main" val="2445187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41</a:t>
            </a:fld>
            <a:endParaRPr kumimoji="1" lang="ko-KR" altLang="en-US"/>
          </a:p>
        </p:txBody>
      </p:sp>
    </p:spTree>
    <p:extLst>
      <p:ext uri="{BB962C8B-B14F-4D97-AF65-F5344CB8AC3E}">
        <p14:creationId xmlns:p14="http://schemas.microsoft.com/office/powerpoint/2010/main" val="1448417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1" dirty="0"/>
              <a:t>우리 모두가 꿈꾸는 가까운 미래의 클라우드 서비스는</a:t>
            </a:r>
            <a:r>
              <a:rPr lang="en-US" altLang="ko-KR" b="1" dirty="0"/>
              <a:t>,</a:t>
            </a:r>
            <a:r>
              <a:rPr lang="ko-KR" altLang="en-US" b="1" dirty="0"/>
              <a:t> 인프라가 아닌</a:t>
            </a:r>
            <a:r>
              <a:rPr lang="en-US" altLang="ko-KR" b="1" dirty="0"/>
              <a:t> </a:t>
            </a:r>
            <a:r>
              <a:rPr lang="ko-KR" altLang="en-US" b="1" dirty="0"/>
              <a:t>응용프로그램에 초점을 둘 수 있는 </a:t>
            </a:r>
            <a:r>
              <a:rPr lang="en-US" altLang="ko-KR" b="1" dirty="0"/>
              <a:t>Well Managed PaaS</a:t>
            </a:r>
            <a:r>
              <a:rPr lang="ko-KR" altLang="en-US" b="1" dirty="0"/>
              <a:t> 가</a:t>
            </a:r>
            <a:r>
              <a:rPr lang="en-US" altLang="ko-KR" b="1" dirty="0"/>
              <a:t> </a:t>
            </a:r>
            <a:r>
              <a:rPr lang="ko-KR" altLang="en-US" b="1" dirty="0" err="1"/>
              <a:t>아닐까하고</a:t>
            </a:r>
            <a:r>
              <a:rPr lang="ko-KR" altLang="en-US" b="1" dirty="0"/>
              <a:t> 저는 생각합니다</a:t>
            </a:r>
            <a:r>
              <a:rPr lang="en-US" altLang="ko-KR" b="1" dirty="0"/>
              <a:t>.</a:t>
            </a:r>
          </a:p>
          <a:p>
            <a:endParaRPr lang="en-US" altLang="ko-KR" b="1" dirty="0"/>
          </a:p>
          <a:p>
            <a:r>
              <a:rPr lang="en-US" altLang="ko-KR" b="1" dirty="0"/>
              <a:t>Microsoft Azure </a:t>
            </a:r>
            <a:r>
              <a:rPr lang="ko-KR" altLang="en-US" b="1" dirty="0"/>
              <a:t>는</a:t>
            </a:r>
            <a:r>
              <a:rPr lang="en-US" altLang="ko-KR" b="1" dirty="0"/>
              <a:t>, </a:t>
            </a:r>
            <a:r>
              <a:rPr lang="ko-KR" altLang="en-US" b="1" dirty="0"/>
              <a:t>여러분들이 빌트인 된 기술적 이점들을 가지고</a:t>
            </a:r>
            <a:r>
              <a:rPr lang="en-US" altLang="ko-KR" b="1" dirty="0"/>
              <a:t>, “</a:t>
            </a:r>
            <a:r>
              <a:rPr lang="ko-KR" altLang="en-US" b="1" dirty="0"/>
              <a:t>서비스의 개발</a:t>
            </a:r>
            <a:r>
              <a:rPr lang="en-US" altLang="ko-KR" b="1" dirty="0"/>
              <a:t>”</a:t>
            </a:r>
            <a:r>
              <a:rPr lang="ko-KR" altLang="en-US" b="1" dirty="0"/>
              <a:t>과 </a:t>
            </a:r>
            <a:r>
              <a:rPr lang="en-US" altLang="ko-KR" b="1" dirty="0"/>
              <a:t>“</a:t>
            </a:r>
            <a:r>
              <a:rPr lang="ko-KR" altLang="en-US" b="1" dirty="0"/>
              <a:t>운영</a:t>
            </a:r>
            <a:r>
              <a:rPr lang="en-US" altLang="ko-KR" b="1" dirty="0"/>
              <a:t>”</a:t>
            </a:r>
            <a:r>
              <a:rPr lang="ko-KR" altLang="en-US" b="1" dirty="0"/>
              <a:t>에만 집중하실 수 있도록 노력하고 있습니다</a:t>
            </a:r>
            <a:r>
              <a:rPr lang="en-US" altLang="ko-KR" b="1" dirty="0"/>
              <a:t>.</a:t>
            </a:r>
          </a:p>
          <a:p>
            <a:endParaRPr lang="en-US" b="1" dirty="0"/>
          </a:p>
          <a:p>
            <a:r>
              <a:rPr lang="en-US" b="1" dirty="0"/>
              <a:t>Objective:</a:t>
            </a:r>
          </a:p>
          <a:p>
            <a:r>
              <a:rPr lang="en-US" b="0" dirty="0"/>
              <a:t>Let’s examine some of the advantages of PaaS over IaaS</a:t>
            </a:r>
          </a:p>
          <a:p>
            <a:endParaRPr lang="en-US" b="0" dirty="0"/>
          </a:p>
          <a:p>
            <a:r>
              <a:rPr lang="en-US" b="1" dirty="0"/>
              <a:t>Key talking points: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PaaS provides a platform allowing customers to develop, run, and manage applications without the complexity of building and maintaining the underlying infrastructure.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PaaS enables organizations to build and run applications without focusing on the infrastructure. It provides automatic OS and service patching, built-in network load balancing, and resiliency against hardware failure. It supports a deployment model that enables customers to upgrade applications without downtime.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Microsoft Azure services like App Service, Service Fabric, Azure Functions, and Cloud Services provide customers with a comprehensive PaaS application platform for building, deploying and managing apps of all kinds, from the simplest website to the most complex business solution.</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endParaRPr lang="en-US" b="0"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64CFA94A-519F-445C-B30C-9E76FA6A2031}" type="datetime8">
              <a:rPr lang="en-US" smtClean="0">
                <a:solidFill>
                  <a:prstClr val="black"/>
                </a:solidFill>
              </a:rPr>
              <a:pPr>
                <a:defRPr/>
              </a:pPr>
              <a:t>7/15/2021 10:34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42</a:t>
            </a:fld>
            <a:endParaRPr lang="en-US" dirty="0">
              <a:solidFill>
                <a:prstClr val="black"/>
              </a:solidFill>
            </a:endParaRPr>
          </a:p>
        </p:txBody>
      </p:sp>
    </p:spTree>
    <p:extLst>
      <p:ext uri="{BB962C8B-B14F-4D97-AF65-F5344CB8AC3E}">
        <p14:creationId xmlns:p14="http://schemas.microsoft.com/office/powerpoint/2010/main" val="3011308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Function App </a:t>
            </a:r>
            <a:r>
              <a:rPr lang="ko-KR" altLang="en-US" baseline="0" dirty="0"/>
              <a:t>은 </a:t>
            </a:r>
            <a:r>
              <a:rPr lang="ko-KR" altLang="en-US" baseline="0" dirty="0" err="1"/>
              <a:t>뒷</a:t>
            </a:r>
            <a:r>
              <a:rPr lang="ko-KR" altLang="en-US" baseline="0" dirty="0"/>
              <a:t> 시간에 </a:t>
            </a:r>
            <a:r>
              <a:rPr lang="ko-KR" altLang="en-US" baseline="0" dirty="0" err="1"/>
              <a:t>마이크로서비스에</a:t>
            </a:r>
            <a:r>
              <a:rPr lang="ko-KR" altLang="en-US" baseline="0" dirty="0"/>
              <a:t> 대해서 설명하실 다른 분께서 잘 </a:t>
            </a:r>
            <a:r>
              <a:rPr lang="ko-KR" altLang="en-US" baseline="0" dirty="0" err="1"/>
              <a:t>해주실</a:t>
            </a:r>
            <a:r>
              <a:rPr lang="ko-KR" altLang="en-US" baseline="0" dirty="0"/>
              <a:t> 것</a:t>
            </a:r>
            <a:r>
              <a:rPr lang="en-US" altLang="ko-KR" baseline="0" dirty="0"/>
              <a:t> </a:t>
            </a:r>
            <a:r>
              <a:rPr lang="ko-KR" altLang="en-US" baseline="0" dirty="0" err="1"/>
              <a:t>같구요</a:t>
            </a:r>
            <a:r>
              <a:rPr lang="en-US" altLang="ko-KR" baseline="0" dirty="0"/>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ko-KR" altLang="en-US" baseline="0" dirty="0"/>
              <a:t>저는 </a:t>
            </a:r>
            <a:r>
              <a:rPr lang="en-US" altLang="ko-KR" baseline="0" dirty="0" err="1"/>
              <a:t>WebApp</a:t>
            </a:r>
            <a:r>
              <a:rPr lang="ko-KR" altLang="en-US" baseline="0" dirty="0"/>
              <a:t>에 대해서 조금 설명 드리려고 합니다</a:t>
            </a:r>
            <a:r>
              <a:rPr lang="en-US" altLang="ko-KR" baseline="0" dirty="0"/>
              <a:t>.</a:t>
            </a: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8781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376705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079701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94486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2678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095806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01839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729329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Azure</a:t>
            </a:r>
            <a:r>
              <a:rPr lang="ko-KR" altLang="en-US" dirty="0"/>
              <a:t>가 앱의 실행 및 크기 조정을 위해 인프라를 관리하는 동안 </a:t>
            </a:r>
            <a:r>
              <a:rPr lang="en-US" altLang="ko-KR" dirty="0"/>
              <a:t>Microsoft Azure</a:t>
            </a:r>
            <a:r>
              <a:rPr lang="ko-KR" altLang="en-US" dirty="0"/>
              <a:t>의 이 </a:t>
            </a:r>
            <a:r>
              <a:rPr lang="en-US" altLang="ko-KR" dirty="0"/>
              <a:t>PaaS (Platform-as-a-Service) </a:t>
            </a:r>
            <a:r>
              <a:rPr lang="ko-KR" altLang="en-US" dirty="0"/>
              <a:t>를 통해 비즈니스 논리에 집중할 수 있습니다</a:t>
            </a:r>
            <a:r>
              <a:rPr lang="en-US" altLang="ko-KR" dirty="0"/>
              <a:t>.</a:t>
            </a:r>
          </a:p>
          <a:p>
            <a:endParaRPr lang="en-US" altLang="ko-KR" dirty="0"/>
          </a:p>
          <a:p>
            <a:r>
              <a:rPr lang="ko-KR" altLang="en-US" dirty="0"/>
              <a:t>앱 서비스에서 </a:t>
            </a:r>
            <a:r>
              <a:rPr lang="ko-KR" altLang="en-US" dirty="0" err="1"/>
              <a:t>웹앱</a:t>
            </a:r>
            <a:r>
              <a:rPr lang="ko-KR" altLang="en-US" dirty="0"/>
              <a:t> 은 </a:t>
            </a:r>
            <a:r>
              <a:rPr lang="en-US" altLang="ko-KR" dirty="0"/>
              <a:t>Azure</a:t>
            </a:r>
            <a:r>
              <a:rPr lang="ko-KR" altLang="en-US" dirty="0"/>
              <a:t>에서 웹 사이트 또는 웹 응용 프로그램을 호스팅하기 위해 제공하는 계산 리소스입니다</a:t>
            </a:r>
            <a:r>
              <a:rPr lang="en-US" altLang="ko-KR" dirty="0"/>
              <a:t>.</a:t>
            </a:r>
          </a:p>
          <a:p>
            <a:r>
              <a:rPr lang="ko-KR" altLang="en-US" dirty="0"/>
              <a:t>계산 리소스는 선택한 가격 책정 계층에 따라 공유 또는 전용 가상 컴퓨터</a:t>
            </a:r>
            <a:r>
              <a:rPr lang="en-US" altLang="ko-KR" dirty="0"/>
              <a:t>(VM)</a:t>
            </a:r>
            <a:r>
              <a:rPr lang="ko-KR" altLang="en-US" dirty="0"/>
              <a:t>일 수 있습니다</a:t>
            </a:r>
            <a:r>
              <a:rPr lang="en-US" altLang="ko-KR" dirty="0"/>
              <a:t>. </a:t>
            </a:r>
            <a:r>
              <a:rPr lang="ko-KR" altLang="en-US" dirty="0"/>
              <a:t>응용 프로그램 코드는 다른 고객과 격리되는 관리되는 </a:t>
            </a:r>
            <a:r>
              <a:rPr lang="en-US" altLang="ko-KR" dirty="0"/>
              <a:t>VM</a:t>
            </a:r>
            <a:r>
              <a:rPr lang="ko-KR" altLang="en-US" dirty="0"/>
              <a:t>에서 실행됩니다</a:t>
            </a:r>
            <a:r>
              <a:rPr lang="en-US" altLang="ko-KR" dirty="0"/>
              <a:t>.</a:t>
            </a:r>
          </a:p>
          <a:p>
            <a:r>
              <a:rPr lang="ko-KR" altLang="en-US" dirty="0"/>
              <a:t>사용자 코드는 </a:t>
            </a:r>
            <a:r>
              <a:rPr lang="en-US" altLang="ko-KR" dirty="0"/>
              <a:t>Azure </a:t>
            </a:r>
            <a:r>
              <a:rPr lang="ko-KR" altLang="en-US" dirty="0"/>
              <a:t>앱 서비스</a:t>
            </a:r>
            <a:r>
              <a:rPr lang="en-US" altLang="ko-KR" dirty="0"/>
              <a:t>(ASP.NET, Node.js, Java, PHP, Python)</a:t>
            </a:r>
            <a:r>
              <a:rPr lang="ko-KR" altLang="en-US" dirty="0"/>
              <a:t>에서 지원되는 모든 언어 또는 프레임워크일 수 있습니다</a:t>
            </a:r>
            <a:r>
              <a:rPr lang="en-US" altLang="ko-KR" dirty="0"/>
              <a:t>. </a:t>
            </a:r>
            <a:r>
              <a:rPr lang="ko-KR" altLang="en-US" dirty="0" err="1"/>
              <a:t>웹앱에서</a:t>
            </a:r>
            <a:r>
              <a:rPr lang="ko-KR" altLang="en-US" dirty="0"/>
              <a:t> </a:t>
            </a:r>
            <a:r>
              <a:rPr lang="en-US" altLang="ko-KR" dirty="0"/>
              <a:t>PowerShell </a:t>
            </a:r>
            <a:r>
              <a:rPr lang="ko-KR" altLang="en-US" dirty="0"/>
              <a:t>및 기타 스크립트 언어 를 사용하는 스크립트를 실행할 수도 있습니다</a:t>
            </a:r>
            <a:r>
              <a:rPr lang="en-US" altLang="ko-KR" dirty="0"/>
              <a:t>.</a:t>
            </a:r>
          </a:p>
          <a:p>
            <a:endParaRPr lang="en-US" altLang="ko-KR" dirty="0"/>
          </a:p>
          <a:p>
            <a:endParaRPr lang="en-US" altLang="ko-KR" dirty="0"/>
          </a:p>
          <a:p>
            <a:r>
              <a:rPr lang="ko-KR" altLang="en-US" dirty="0"/>
              <a:t>다음 화면</a:t>
            </a:r>
            <a:r>
              <a:rPr lang="en-US" altLang="ko-KR" dirty="0"/>
              <a:t>, </a:t>
            </a:r>
            <a:r>
              <a:rPr lang="ko-KR" altLang="en-US" dirty="0"/>
              <a:t>나훈아의 </a:t>
            </a:r>
            <a:r>
              <a:rPr lang="ko-KR" altLang="en-US" dirty="0" err="1"/>
              <a:t>고향역</a:t>
            </a:r>
            <a:r>
              <a:rPr lang="en-US" altLang="ko-KR" dirty="0"/>
              <a:t>: </a:t>
            </a:r>
            <a:r>
              <a:rPr lang="ko-KR" altLang="en-US" dirty="0"/>
              <a:t>코스모스</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47992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3070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747160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99058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65680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Function App </a:t>
            </a:r>
            <a:r>
              <a:rPr lang="ko-KR" altLang="en-US" baseline="0" dirty="0"/>
              <a:t>은 </a:t>
            </a:r>
            <a:r>
              <a:rPr lang="ko-KR" altLang="en-US" baseline="0" dirty="0" err="1"/>
              <a:t>뒷</a:t>
            </a:r>
            <a:r>
              <a:rPr lang="ko-KR" altLang="en-US" baseline="0" dirty="0"/>
              <a:t> 시간에 </a:t>
            </a:r>
            <a:r>
              <a:rPr lang="ko-KR" altLang="en-US" baseline="0" dirty="0" err="1"/>
              <a:t>마이크로서비스에</a:t>
            </a:r>
            <a:r>
              <a:rPr lang="ko-KR" altLang="en-US" baseline="0" dirty="0"/>
              <a:t> 대해서 설명하실 다른 분께서 잘 </a:t>
            </a:r>
            <a:r>
              <a:rPr lang="ko-KR" altLang="en-US" baseline="0" dirty="0" err="1"/>
              <a:t>해주실</a:t>
            </a:r>
            <a:r>
              <a:rPr lang="ko-KR" altLang="en-US" baseline="0" dirty="0"/>
              <a:t> 것</a:t>
            </a:r>
            <a:r>
              <a:rPr lang="en-US" altLang="ko-KR" baseline="0" dirty="0"/>
              <a:t> </a:t>
            </a:r>
            <a:r>
              <a:rPr lang="ko-KR" altLang="en-US" baseline="0" dirty="0" err="1"/>
              <a:t>같구요</a:t>
            </a:r>
            <a:r>
              <a:rPr lang="en-US" altLang="ko-KR" baseline="0" dirty="0"/>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ko-KR" altLang="en-US" baseline="0" dirty="0"/>
              <a:t>저는 </a:t>
            </a:r>
            <a:r>
              <a:rPr lang="en-US" altLang="ko-KR" baseline="0" dirty="0" err="1"/>
              <a:t>WebApp</a:t>
            </a:r>
            <a:r>
              <a:rPr lang="ko-KR" altLang="en-US" baseline="0" dirty="0"/>
              <a:t>에 대해서 조금 설명 드리려고 합니다</a:t>
            </a:r>
            <a:r>
              <a:rPr lang="en-US" altLang="ko-KR" baseline="0" dirty="0"/>
              <a:t>.</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8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8187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265322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CaaS</a:t>
            </a:r>
            <a:r>
              <a:rPr lang="en-US" altLang="ko-KR" baseline="0" dirty="0" smtClean="0"/>
              <a:t> : Container as a Service</a:t>
            </a:r>
            <a:endParaRPr lang="ko-KR" altLang="en-US" dirty="0"/>
          </a:p>
        </p:txBody>
      </p:sp>
      <p:sp>
        <p:nvSpPr>
          <p:cNvPr id="4" name="슬라이드 번호 개체 틀 3"/>
          <p:cNvSpPr>
            <a:spLocks noGrp="1"/>
          </p:cNvSpPr>
          <p:nvPr>
            <p:ph type="sldNum" sz="quarter" idx="10"/>
          </p:nvPr>
        </p:nvSpPr>
        <p:spPr/>
        <p:txBody>
          <a:bodyPr/>
          <a:lstStyle/>
          <a:p>
            <a:fld id="{DF61EA0F-A667-4B49-8422-0062BC55E249}" type="slidenum">
              <a:rPr lang="en-US" altLang="ko-KR" smtClean="0"/>
              <a:pPr/>
              <a:t>14</a:t>
            </a:fld>
            <a:endParaRPr lang="ko-KR" altLang="en-US" dirty="0"/>
          </a:p>
        </p:txBody>
      </p:sp>
    </p:spTree>
    <p:extLst>
      <p:ext uri="{BB962C8B-B14F-4D97-AF65-F5344CB8AC3E}">
        <p14:creationId xmlns:p14="http://schemas.microsoft.com/office/powerpoint/2010/main" val="2588596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94826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67334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58850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090902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121378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591989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25332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763365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412760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19693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GitHub is designed to help your organization take advantage of these trends.</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Collaboration</a:t>
            </a:r>
            <a:r>
              <a:rPr lang="en-US" sz="882" kern="1200">
                <a:solidFill>
                  <a:schemeClr val="tx1"/>
                </a:solidFill>
                <a:effectLst/>
                <a:latin typeface="Segoe UI" panose="020B0502040204020203" pitchFamily="34" charset="0"/>
                <a:ea typeface="+mn-ea"/>
                <a:cs typeface="+mn-cs"/>
              </a:rPr>
              <a:t> - Effective collaboration is the biggest accelerator in helping teams be more productive and satisfied. By empowering developers in your organization with GitHub, you can both attract and retain the best talent.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Security</a:t>
            </a:r>
            <a:r>
              <a:rPr lang="en-US" sz="882" kern="1200">
                <a:solidFill>
                  <a:schemeClr val="tx1"/>
                </a:solidFill>
                <a:effectLst/>
                <a:latin typeface="Segoe UI" panose="020B0502040204020203" pitchFamily="34" charset="0"/>
                <a:ea typeface="+mn-ea"/>
                <a:cs typeface="+mn-cs"/>
              </a:rPr>
              <a:t>. Leveraging open source accelerates the pace of innovation for organizations. But it is critical that it is done responsibly and securely. GitHub uniquely offers an end-to-end approach of security from origination – the open source project to the deployed code in your production environments.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DevOps</a:t>
            </a:r>
            <a:r>
              <a:rPr lang="en-US" sz="882" kern="1200">
                <a:solidFill>
                  <a:schemeClr val="tx1"/>
                </a:solidFill>
                <a:effectLst/>
                <a:latin typeface="Segoe UI" panose="020B0502040204020203" pitchFamily="34" charset="0"/>
                <a:ea typeface="+mn-ea"/>
                <a:cs typeface="+mn-cs"/>
              </a:rPr>
              <a:t>. Automating deployment processes improves the agility of software delivery and saves you time and money. At Microsoft, we offer a seamless code-to-cloud experience with GitHub Actions for Azure to help your development teams easily create and automate workflows to build, test, deploy and run applications on Azure.</a:t>
            </a:r>
          </a:p>
        </p:txBody>
      </p:sp>
    </p:spTree>
    <p:extLst>
      <p:ext uri="{BB962C8B-B14F-4D97-AF65-F5344CB8AC3E}">
        <p14:creationId xmlns:p14="http://schemas.microsoft.com/office/powerpoint/2010/main" val="3107302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g64ec3f182f_2_105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4" name="Google Shape;2014;g64ec3f182f_2_1058:notes"/>
          <p:cNvSpPr txBox="1">
            <a:spLocks noGrp="1"/>
          </p:cNvSpPr>
          <p:nvPr>
            <p:ph type="body" idx="1"/>
          </p:nvPr>
        </p:nvSpPr>
        <p:spPr>
          <a:xfrm>
            <a:off x="906357" y="4715153"/>
            <a:ext cx="4984962"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are proud of the fact that GitHub is the largest developer community on earth where the most innovative companies collaborate with open source to deliver customer value. As stewards of this community we have learned a lot about what it takes to drive innovation at scale.</a:t>
            </a:r>
          </a:p>
          <a:p>
            <a:pPr marL="0" lvl="0" indent="0" algn="l" rtl="0">
              <a:spcBef>
                <a:spcPts val="0"/>
              </a:spcBef>
              <a:spcAft>
                <a:spcPts val="0"/>
              </a:spcAft>
              <a:buNone/>
            </a:pPr>
            <a:r>
              <a:rPr lang="en-US" sz="1200">
                <a:latin typeface="Quattrocento Sans"/>
                <a:ea typeface="Quattrocento Sans"/>
                <a:cs typeface="Quattrocento Sans"/>
                <a:sym typeface="Quattrocento Sans"/>
              </a:rPr>
              <a:t>Of course, GitHub is home to the most important open source projects - projects that almost every developer starts with. It’s our job to build the tools so that these projects to have great thriving communities on GitHub.</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Clr>
                <a:srgbClr val="000000"/>
              </a:buClr>
              <a:buSzPts val="1100"/>
              <a:buFont typeface="Arial"/>
              <a:buNone/>
            </a:pPr>
            <a:r>
              <a:rPr lang="en-US" sz="1200">
                <a:latin typeface="Quattrocento Sans"/>
                <a:ea typeface="Quattrocento Sans"/>
                <a:cs typeface="Quattrocento Sans"/>
                <a:sym typeface="Quattrocento Sans"/>
              </a:rPr>
              <a:t>---</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A quick show of hands - how many of you actively maintain or contribute to an open source project on GitHub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Of course, it continues to be home to the most important open source projects - projects that almost every developer starts with. We want all of these projects to have great thriving communities on GitHub.</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But it’s also home to millions of open source projects developers use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That collaboration is the engine that fuels GitHub’s growth. Our job is to make the tools so that the communities that develop and maintain these projects can thrive.</a:t>
            </a:r>
          </a:p>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62953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50083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tiff"/><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42" name="Graphic 41">
            <a:extLst>
              <a:ext uri="{FF2B5EF4-FFF2-40B4-BE49-F238E27FC236}">
                <a16:creationId xmlns:a16="http://schemas.microsoft.com/office/drawing/2014/main" id="{5999553A-CAF8-4B46-8B69-C1DED9829839}"/>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539779" y="4292877"/>
            <a:ext cx="11112442" cy="886968"/>
          </a:xfrm>
          <a:prstGeom prst="rect">
            <a:avLst/>
          </a:prstGeom>
        </p:spPr>
      </p:pic>
      <p:sp>
        <p:nvSpPr>
          <p:cNvPr id="20" name="Rectangle 19">
            <a:extLst>
              <a:ext uri="{FF2B5EF4-FFF2-40B4-BE49-F238E27FC236}">
                <a16:creationId xmlns:a16="http://schemas.microsoft.com/office/drawing/2014/main" id="{BB0C1002-EDED-47C7-BBA2-0EBFE1FC14DB}"/>
              </a:ext>
            </a:extLst>
          </p:cNvPr>
          <p:cNvSpPr/>
          <p:nvPr userDrawn="1"/>
        </p:nvSpPr>
        <p:spPr>
          <a:xfrm>
            <a:off x="6382512" y="4736362"/>
            <a:ext cx="1709928" cy="21305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Rectangle 18">
            <a:extLst>
              <a:ext uri="{FF2B5EF4-FFF2-40B4-BE49-F238E27FC236}">
                <a16:creationId xmlns:a16="http://schemas.microsoft.com/office/drawing/2014/main" id="{2761FF7F-8841-44E5-9A7F-42D7389C7783}"/>
              </a:ext>
            </a:extLst>
          </p:cNvPr>
          <p:cNvSpPr/>
          <p:nvPr userDrawn="1"/>
        </p:nvSpPr>
        <p:spPr>
          <a:xfrm>
            <a:off x="8659367" y="4736362"/>
            <a:ext cx="1709928" cy="21305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7" name="Rectangle 16">
            <a:extLst>
              <a:ext uri="{FF2B5EF4-FFF2-40B4-BE49-F238E27FC236}">
                <a16:creationId xmlns:a16="http://schemas.microsoft.com/office/drawing/2014/main" id="{2B4049FD-E1B8-46F0-9261-1D12DC233166}"/>
              </a:ext>
            </a:extLst>
          </p:cNvPr>
          <p:cNvSpPr/>
          <p:nvPr userDrawn="1"/>
        </p:nvSpPr>
        <p:spPr>
          <a:xfrm>
            <a:off x="1828800" y="4736362"/>
            <a:ext cx="1709928" cy="21305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lumMod val="75000"/>
                  <a:lumOff val="25000"/>
                </a:schemeClr>
              </a:solidFill>
            </a:endParaRPr>
          </a:p>
        </p:txBody>
      </p:sp>
      <p:sp>
        <p:nvSpPr>
          <p:cNvPr id="21" name="Rectangle 20">
            <a:extLst>
              <a:ext uri="{FF2B5EF4-FFF2-40B4-BE49-F238E27FC236}">
                <a16:creationId xmlns:a16="http://schemas.microsoft.com/office/drawing/2014/main" id="{3D8E1F2E-68BD-42F8-B40C-38178837E627}"/>
              </a:ext>
            </a:extLst>
          </p:cNvPr>
          <p:cNvSpPr/>
          <p:nvPr userDrawn="1"/>
        </p:nvSpPr>
        <p:spPr>
          <a:xfrm>
            <a:off x="4105656" y="4736362"/>
            <a:ext cx="1709928" cy="2130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6574FE88-C8D9-446D-9CCF-05BB3D62C867}"/>
              </a:ext>
            </a:extLst>
          </p:cNvPr>
          <p:cNvSpPr>
            <a:spLocks noGrp="1"/>
          </p:cNvSpPr>
          <p:nvPr>
            <p:ph type="title" hasCustomPrompt="1"/>
          </p:nvPr>
        </p:nvSpPr>
        <p:spPr>
          <a:xfrm>
            <a:off x="1686791" y="374068"/>
            <a:ext cx="8818418" cy="469116"/>
          </a:xfrm>
        </p:spPr>
        <p:txBody>
          <a:bodyPr lIns="0" tIns="0" rIns="0" bIns="0"/>
          <a:lstStyle>
            <a:lvl1pPr algn="ctr">
              <a:defRPr>
                <a:solidFill>
                  <a:schemeClr val="tx1"/>
                </a:solidFill>
              </a:defRPr>
            </a:lvl1pPr>
          </a:lstStyle>
          <a:p>
            <a:r>
              <a:rPr lang="en-US" dirty="0"/>
              <a:t>CLICK TO EDIT MASTER TITLE STYLE</a:t>
            </a:r>
            <a:endParaRPr lang="ru-RU" dirty="0"/>
          </a:p>
        </p:txBody>
      </p:sp>
      <p:sp>
        <p:nvSpPr>
          <p:cNvPr id="10" name="Text Placeholder 9">
            <a:extLst>
              <a:ext uri="{FF2B5EF4-FFF2-40B4-BE49-F238E27FC236}">
                <a16:creationId xmlns:a16="http://schemas.microsoft.com/office/drawing/2014/main" id="{72585CCA-7E8D-4801-BD69-EE6074D6F70D}"/>
              </a:ext>
            </a:extLst>
          </p:cNvPr>
          <p:cNvSpPr>
            <a:spLocks noGrp="1"/>
          </p:cNvSpPr>
          <p:nvPr>
            <p:ph type="body" sz="quarter" idx="14"/>
          </p:nvPr>
        </p:nvSpPr>
        <p:spPr>
          <a:xfrm>
            <a:off x="1687513" y="899824"/>
            <a:ext cx="8816975" cy="337380"/>
          </a:xfrm>
        </p:spPr>
        <p:txBody>
          <a:bodyPr lIns="0" tIns="0" rIns="0" bIns="0">
            <a:normAutofit/>
          </a:bodyPr>
          <a:lstStyle>
            <a:lvl1pPr marL="0" indent="0" algn="ctr">
              <a:buNone/>
              <a:defRPr sz="2000">
                <a:solidFill>
                  <a:schemeClr val="tx1"/>
                </a:solidFill>
              </a:defRPr>
            </a:lvl1pPr>
          </a:lstStyle>
          <a:p>
            <a:pPr lvl="0"/>
            <a:r>
              <a:rPr lang="ko-KR" altLang="en-US" smtClean="0"/>
              <a:t>마스터 텍스트 스타일 편집</a:t>
            </a:r>
          </a:p>
        </p:txBody>
      </p:sp>
      <p:cxnSp>
        <p:nvCxnSpPr>
          <p:cNvPr id="36" name="Straight Connector 35">
            <a:extLst>
              <a:ext uri="{FF2B5EF4-FFF2-40B4-BE49-F238E27FC236}">
                <a16:creationId xmlns:a16="http://schemas.microsoft.com/office/drawing/2014/main" id="{7151A24C-5AE7-4C88-A756-96BF7217B67D}"/>
              </a:ext>
            </a:extLst>
          </p:cNvPr>
          <p:cNvCxnSpPr/>
          <p:nvPr userDrawn="1"/>
        </p:nvCxnSpPr>
        <p:spPr>
          <a:xfrm>
            <a:off x="1061013" y="4736362"/>
            <a:ext cx="101160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A8E93428-4ED9-4325-A388-C3ADA2D317DC}"/>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1172150" y="1624253"/>
            <a:ext cx="1353312" cy="910641"/>
          </a:xfrm>
          <a:prstGeom prst="rect">
            <a:avLst/>
          </a:prstGeom>
        </p:spPr>
      </p:pic>
      <p:pic>
        <p:nvPicPr>
          <p:cNvPr id="45" name="Graphic 44">
            <a:extLst>
              <a:ext uri="{FF2B5EF4-FFF2-40B4-BE49-F238E27FC236}">
                <a16:creationId xmlns:a16="http://schemas.microsoft.com/office/drawing/2014/main" id="{FF6F2B9C-2242-4858-9F13-D35A8AA12DDC}"/>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2028214" y="2422335"/>
            <a:ext cx="1180022" cy="1224456"/>
          </a:xfrm>
          <a:prstGeom prst="rect">
            <a:avLst/>
          </a:prstGeom>
        </p:spPr>
      </p:pic>
      <p:pic>
        <p:nvPicPr>
          <p:cNvPr id="47" name="Graphic 46">
            <a:extLst>
              <a:ext uri="{FF2B5EF4-FFF2-40B4-BE49-F238E27FC236}">
                <a16:creationId xmlns:a16="http://schemas.microsoft.com/office/drawing/2014/main" id="{E05A8C23-CD04-4CC0-81F0-B51ED25D6FA4}"/>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3718101" y="1624094"/>
            <a:ext cx="1353550" cy="910800"/>
          </a:xfrm>
          <a:prstGeom prst="rect">
            <a:avLst/>
          </a:prstGeom>
        </p:spPr>
      </p:pic>
      <p:pic>
        <p:nvPicPr>
          <p:cNvPr id="48" name="Graphic 47">
            <a:extLst>
              <a:ext uri="{FF2B5EF4-FFF2-40B4-BE49-F238E27FC236}">
                <a16:creationId xmlns:a16="http://schemas.microsoft.com/office/drawing/2014/main" id="{8BA30145-14AC-4F49-90EC-CCD6C9B03413}"/>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4567653" y="2336241"/>
            <a:ext cx="1353550" cy="910800"/>
          </a:xfrm>
          <a:prstGeom prst="rect">
            <a:avLst/>
          </a:prstGeom>
        </p:spPr>
      </p:pic>
      <p:pic>
        <p:nvPicPr>
          <p:cNvPr id="49" name="Graphic 48">
            <a:extLst>
              <a:ext uri="{FF2B5EF4-FFF2-40B4-BE49-F238E27FC236}">
                <a16:creationId xmlns:a16="http://schemas.microsoft.com/office/drawing/2014/main" id="{FC502391-D2FD-42C0-A3AD-CFBA0E74FD9D}"/>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flipH="1">
            <a:off x="5422647" y="3067948"/>
            <a:ext cx="1353550" cy="910800"/>
          </a:xfrm>
          <a:prstGeom prst="rect">
            <a:avLst/>
          </a:prstGeom>
        </p:spPr>
      </p:pic>
      <p:pic>
        <p:nvPicPr>
          <p:cNvPr id="50" name="Graphic 49">
            <a:extLst>
              <a:ext uri="{FF2B5EF4-FFF2-40B4-BE49-F238E27FC236}">
                <a16:creationId xmlns:a16="http://schemas.microsoft.com/office/drawing/2014/main" id="{DC5D8DB9-127D-4F50-9EFA-69CCD2DD3FED}"/>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a:off x="6264290" y="1624094"/>
            <a:ext cx="1353550" cy="910800"/>
          </a:xfrm>
          <a:prstGeom prst="rect">
            <a:avLst/>
          </a:prstGeom>
        </p:spPr>
      </p:pic>
      <p:pic>
        <p:nvPicPr>
          <p:cNvPr id="51" name="Graphic 50">
            <a:extLst>
              <a:ext uri="{FF2B5EF4-FFF2-40B4-BE49-F238E27FC236}">
                <a16:creationId xmlns:a16="http://schemas.microsoft.com/office/drawing/2014/main" id="{2B68CE4F-9334-460A-AC16-FD7B9D4834FB}"/>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a:off x="7114085" y="2336241"/>
            <a:ext cx="1353550" cy="910800"/>
          </a:xfrm>
          <a:prstGeom prst="rect">
            <a:avLst/>
          </a:prstGeom>
        </p:spPr>
      </p:pic>
      <p:pic>
        <p:nvPicPr>
          <p:cNvPr id="52" name="Graphic 51">
            <a:extLst>
              <a:ext uri="{FF2B5EF4-FFF2-40B4-BE49-F238E27FC236}">
                <a16:creationId xmlns:a16="http://schemas.microsoft.com/office/drawing/2014/main" id="{5FA82588-8741-4458-86A7-BD172C98E263}"/>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flipH="1">
            <a:off x="7967138" y="3067948"/>
            <a:ext cx="1353550" cy="910800"/>
          </a:xfrm>
          <a:prstGeom prst="rect">
            <a:avLst/>
          </a:prstGeom>
        </p:spPr>
      </p:pic>
      <p:pic>
        <p:nvPicPr>
          <p:cNvPr id="53" name="Graphic 52">
            <a:extLst>
              <a:ext uri="{FF2B5EF4-FFF2-40B4-BE49-F238E27FC236}">
                <a16:creationId xmlns:a16="http://schemas.microsoft.com/office/drawing/2014/main" id="{E12826DC-5450-4E6F-B4D7-AB820553447F}"/>
              </a:ext>
            </a:extLst>
          </p:cNvPr>
          <p:cNvPicPr>
            <a:picLocks noChangeAspect="1"/>
          </p:cNvPicPr>
          <p:nvPr userDrawn="1"/>
        </p:nvPicPr>
        <p:blipFill>
          <a:blip r:embed="rId10">
            <a:extLst>
              <a:ext uri="{96DAC541-7B7A-43D3-8B79-37D633B846F1}">
                <asvg:svgBlip xmlns="" xmlns:asvg="http://schemas.microsoft.com/office/drawing/2016/SVG/main" r:embed="rId11"/>
              </a:ext>
            </a:extLst>
          </a:blip>
          <a:stretch>
            <a:fillRect/>
          </a:stretch>
        </p:blipFill>
        <p:spPr>
          <a:xfrm>
            <a:off x="8810478" y="1624094"/>
            <a:ext cx="1353550" cy="910800"/>
          </a:xfrm>
          <a:prstGeom prst="rect">
            <a:avLst/>
          </a:prstGeom>
        </p:spPr>
      </p:pic>
      <p:pic>
        <p:nvPicPr>
          <p:cNvPr id="54" name="Graphic 53">
            <a:extLst>
              <a:ext uri="{FF2B5EF4-FFF2-40B4-BE49-F238E27FC236}">
                <a16:creationId xmlns:a16="http://schemas.microsoft.com/office/drawing/2014/main" id="{A29C7905-A84A-435C-ACA8-104D43D82189}"/>
              </a:ext>
            </a:extLst>
          </p:cNvPr>
          <p:cNvPicPr>
            <a:picLocks noChangeAspect="1"/>
          </p:cNvPicPr>
          <p:nvPr userDrawn="1"/>
        </p:nvPicPr>
        <p:blipFill>
          <a:blip r:embed="rId10">
            <a:extLst>
              <a:ext uri="{96DAC541-7B7A-43D3-8B79-37D633B846F1}">
                <asvg:svgBlip xmlns="" xmlns:asvg="http://schemas.microsoft.com/office/drawing/2016/SVG/main" r:embed="rId11"/>
              </a:ext>
            </a:extLst>
          </a:blip>
          <a:stretch>
            <a:fillRect/>
          </a:stretch>
        </p:blipFill>
        <p:spPr>
          <a:xfrm>
            <a:off x="9660516" y="2336241"/>
            <a:ext cx="1353550" cy="910800"/>
          </a:xfrm>
          <a:prstGeom prst="rect">
            <a:avLst/>
          </a:prstGeom>
        </p:spPr>
      </p:pic>
      <p:pic>
        <p:nvPicPr>
          <p:cNvPr id="55" name="Graphic 54">
            <a:extLst>
              <a:ext uri="{FF2B5EF4-FFF2-40B4-BE49-F238E27FC236}">
                <a16:creationId xmlns:a16="http://schemas.microsoft.com/office/drawing/2014/main" id="{69367B0D-F81F-4674-A1B1-5A4542621446}"/>
              </a:ext>
            </a:extLst>
          </p:cNvPr>
          <p:cNvPicPr>
            <a:picLocks noChangeAspect="1"/>
          </p:cNvPicPr>
          <p:nvPr userDrawn="1"/>
        </p:nvPicPr>
        <p:blipFill>
          <a:blip r:embed="rId10">
            <a:extLst>
              <a:ext uri="{96DAC541-7B7A-43D3-8B79-37D633B846F1}">
                <asvg:svgBlip xmlns="" xmlns:asvg="http://schemas.microsoft.com/office/drawing/2016/SVG/main" r:embed="rId11"/>
              </a:ext>
            </a:extLst>
          </a:blip>
          <a:stretch>
            <a:fillRect/>
          </a:stretch>
        </p:blipFill>
        <p:spPr>
          <a:xfrm flipH="1">
            <a:off x="10511628" y="3067948"/>
            <a:ext cx="1353550" cy="910800"/>
          </a:xfrm>
          <a:prstGeom prst="rect">
            <a:avLst/>
          </a:prstGeom>
        </p:spPr>
      </p:pic>
      <p:pic>
        <p:nvPicPr>
          <p:cNvPr id="58" name="Graphic 57">
            <a:extLst>
              <a:ext uri="{FF2B5EF4-FFF2-40B4-BE49-F238E27FC236}">
                <a16:creationId xmlns:a16="http://schemas.microsoft.com/office/drawing/2014/main" id="{2F06B201-75A9-4318-9FB7-162ACF268913}"/>
              </a:ext>
            </a:extLst>
          </p:cNvPr>
          <p:cNvPicPr>
            <a:picLocks noChangeAspect="1"/>
          </p:cNvPicPr>
          <p:nvPr userDrawn="1"/>
        </p:nvPicPr>
        <p:blipFill>
          <a:blip r:embed="rId12">
            <a:extLst>
              <a:ext uri="{96DAC541-7B7A-43D3-8B79-37D633B846F1}">
                <asvg:svgBlip xmlns="" xmlns:asvg="http://schemas.microsoft.com/office/drawing/2016/SVG/main" r:embed="rId13"/>
              </a:ext>
            </a:extLst>
          </a:blip>
          <a:stretch>
            <a:fillRect/>
          </a:stretch>
        </p:blipFill>
        <p:spPr>
          <a:xfrm>
            <a:off x="3549153" y="3977811"/>
            <a:ext cx="3534" cy="576072"/>
          </a:xfrm>
          <a:prstGeom prst="rect">
            <a:avLst/>
          </a:prstGeom>
        </p:spPr>
      </p:pic>
      <p:cxnSp>
        <p:nvCxnSpPr>
          <p:cNvPr id="60" name="Straight Connector 59">
            <a:extLst>
              <a:ext uri="{FF2B5EF4-FFF2-40B4-BE49-F238E27FC236}">
                <a16:creationId xmlns:a16="http://schemas.microsoft.com/office/drawing/2014/main" id="{683B5AB1-7EBB-41FA-91A7-C559D3C99B65}"/>
              </a:ext>
            </a:extLst>
          </p:cNvPr>
          <p:cNvCxnSpPr/>
          <p:nvPr userDrawn="1"/>
        </p:nvCxnSpPr>
        <p:spPr>
          <a:xfrm>
            <a:off x="1848806"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E9CD576-7A1C-4CD4-9D8A-7B399C2CA3B1}"/>
              </a:ext>
            </a:extLst>
          </p:cNvPr>
          <p:cNvCxnSpPr>
            <a:cxnSpLocks/>
          </p:cNvCxnSpPr>
          <p:nvPr userDrawn="1"/>
        </p:nvCxnSpPr>
        <p:spPr>
          <a:xfrm>
            <a:off x="2697996"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BD786A0-A137-4606-ADCE-C6927B42099B}"/>
              </a:ext>
            </a:extLst>
          </p:cNvPr>
          <p:cNvCxnSpPr/>
          <p:nvPr userDrawn="1"/>
        </p:nvCxnSpPr>
        <p:spPr>
          <a:xfrm>
            <a:off x="9487312"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15CBB7-9DB2-4084-9FAD-EAF1EC4885E3}"/>
              </a:ext>
            </a:extLst>
          </p:cNvPr>
          <p:cNvCxnSpPr>
            <a:cxnSpLocks/>
          </p:cNvCxnSpPr>
          <p:nvPr userDrawn="1"/>
        </p:nvCxnSpPr>
        <p:spPr>
          <a:xfrm>
            <a:off x="10335814"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F26B1C5-95B6-45FA-A9CD-A905D2137F41}"/>
              </a:ext>
            </a:extLst>
          </p:cNvPr>
          <p:cNvCxnSpPr>
            <a:cxnSpLocks/>
            <a:stCxn id="55" idx="2"/>
          </p:cNvCxnSpPr>
          <p:nvPr userDrawn="1"/>
        </p:nvCxnSpPr>
        <p:spPr>
          <a:xfrm flipH="1">
            <a:off x="11188261" y="3978748"/>
            <a:ext cx="142" cy="58244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AFA7F4-DFBA-48DD-A963-33300EA6DCB7}"/>
              </a:ext>
            </a:extLst>
          </p:cNvPr>
          <p:cNvCxnSpPr/>
          <p:nvPr userDrawn="1"/>
        </p:nvCxnSpPr>
        <p:spPr>
          <a:xfrm>
            <a:off x="6941144"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9273F8B-484B-4948-A3EB-B4FEDFB903E9}"/>
              </a:ext>
            </a:extLst>
          </p:cNvPr>
          <p:cNvCxnSpPr/>
          <p:nvPr userDrawn="1"/>
        </p:nvCxnSpPr>
        <p:spPr>
          <a:xfrm>
            <a:off x="4394975"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2" name="Graphic 71">
            <a:extLst>
              <a:ext uri="{FF2B5EF4-FFF2-40B4-BE49-F238E27FC236}">
                <a16:creationId xmlns:a16="http://schemas.microsoft.com/office/drawing/2014/main" id="{FA075AB9-B34D-4B15-BCFC-4BF1B6243A91}"/>
              </a:ext>
            </a:extLst>
          </p:cNvPr>
          <p:cNvPicPr>
            <a:picLocks noChangeAspect="1"/>
          </p:cNvPicPr>
          <p:nvPr userDrawn="1"/>
        </p:nvPicPr>
        <p:blipFill>
          <a:blip r:embed="rId12">
            <a:extLst>
              <a:ext uri="{96DAC541-7B7A-43D3-8B79-37D633B846F1}">
                <asvg:svgBlip xmlns="" xmlns:asvg="http://schemas.microsoft.com/office/drawing/2016/SVG/main" r:embed="rId13"/>
              </a:ext>
            </a:extLst>
          </a:blip>
          <a:stretch>
            <a:fillRect/>
          </a:stretch>
        </p:blipFill>
        <p:spPr>
          <a:xfrm>
            <a:off x="6090242" y="3946744"/>
            <a:ext cx="3534" cy="576072"/>
          </a:xfrm>
          <a:prstGeom prst="rect">
            <a:avLst/>
          </a:prstGeom>
        </p:spPr>
      </p:pic>
      <p:cxnSp>
        <p:nvCxnSpPr>
          <p:cNvPr id="73" name="Straight Connector 72">
            <a:extLst>
              <a:ext uri="{FF2B5EF4-FFF2-40B4-BE49-F238E27FC236}">
                <a16:creationId xmlns:a16="http://schemas.microsoft.com/office/drawing/2014/main" id="{DCD61995-16DF-4B2C-89CB-A72CAF07D9B3}"/>
              </a:ext>
            </a:extLst>
          </p:cNvPr>
          <p:cNvCxnSpPr>
            <a:cxnSpLocks/>
          </p:cNvCxnSpPr>
          <p:nvPr userDrawn="1"/>
        </p:nvCxnSpPr>
        <p:spPr>
          <a:xfrm>
            <a:off x="5243935" y="3215974"/>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4" name="Graphic 73">
            <a:extLst>
              <a:ext uri="{FF2B5EF4-FFF2-40B4-BE49-F238E27FC236}">
                <a16:creationId xmlns:a16="http://schemas.microsoft.com/office/drawing/2014/main" id="{C8CEB2D1-FD5A-4675-9E26-EEA68EFB9B84}"/>
              </a:ext>
            </a:extLst>
          </p:cNvPr>
          <p:cNvPicPr>
            <a:picLocks noChangeAspect="1"/>
          </p:cNvPicPr>
          <p:nvPr userDrawn="1"/>
        </p:nvPicPr>
        <p:blipFill>
          <a:blip r:embed="rId12">
            <a:extLst>
              <a:ext uri="{96DAC541-7B7A-43D3-8B79-37D633B846F1}">
                <asvg:svgBlip xmlns="" xmlns:asvg="http://schemas.microsoft.com/office/drawing/2016/SVG/main" r:embed="rId13"/>
              </a:ext>
            </a:extLst>
          </a:blip>
          <a:stretch>
            <a:fillRect/>
          </a:stretch>
        </p:blipFill>
        <p:spPr>
          <a:xfrm>
            <a:off x="8631332" y="3977811"/>
            <a:ext cx="3534" cy="576072"/>
          </a:xfrm>
          <a:prstGeom prst="rect">
            <a:avLst/>
          </a:prstGeom>
        </p:spPr>
      </p:pic>
      <p:cxnSp>
        <p:nvCxnSpPr>
          <p:cNvPr id="75" name="Straight Connector 74">
            <a:extLst>
              <a:ext uri="{FF2B5EF4-FFF2-40B4-BE49-F238E27FC236}">
                <a16:creationId xmlns:a16="http://schemas.microsoft.com/office/drawing/2014/main" id="{BF8628E3-930B-41FE-A903-DB4F8A73E3F2}"/>
              </a:ext>
            </a:extLst>
          </p:cNvPr>
          <p:cNvCxnSpPr>
            <a:cxnSpLocks/>
          </p:cNvCxnSpPr>
          <p:nvPr userDrawn="1"/>
        </p:nvCxnSpPr>
        <p:spPr>
          <a:xfrm>
            <a:off x="7789874"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8" name="Text Placeholder 76">
            <a:extLst>
              <a:ext uri="{FF2B5EF4-FFF2-40B4-BE49-F238E27FC236}">
                <a16:creationId xmlns:a16="http://schemas.microsoft.com/office/drawing/2014/main" id="{E5A98CC2-08EF-44B9-8B89-5C46257219BC}"/>
              </a:ext>
            </a:extLst>
          </p:cNvPr>
          <p:cNvSpPr>
            <a:spLocks noGrp="1"/>
          </p:cNvSpPr>
          <p:nvPr>
            <p:ph type="body" sz="quarter" idx="15" hasCustomPrompt="1"/>
          </p:nvPr>
        </p:nvSpPr>
        <p:spPr>
          <a:xfrm>
            <a:off x="745212"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DEC</a:t>
            </a:r>
            <a:endParaRPr lang="ru-RU" dirty="0"/>
          </a:p>
        </p:txBody>
      </p:sp>
      <p:sp>
        <p:nvSpPr>
          <p:cNvPr id="80" name="Text Placeholder 76">
            <a:extLst>
              <a:ext uri="{FF2B5EF4-FFF2-40B4-BE49-F238E27FC236}">
                <a16:creationId xmlns:a16="http://schemas.microsoft.com/office/drawing/2014/main" id="{F4DC2690-03AF-4032-8ED5-C3D1D4EC32E4}"/>
              </a:ext>
            </a:extLst>
          </p:cNvPr>
          <p:cNvSpPr>
            <a:spLocks noGrp="1"/>
          </p:cNvSpPr>
          <p:nvPr>
            <p:ph type="body" sz="quarter" idx="16" hasCustomPrompt="1"/>
          </p:nvPr>
        </p:nvSpPr>
        <p:spPr>
          <a:xfrm>
            <a:off x="10928131" y="4480330"/>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DEC</a:t>
            </a:r>
            <a:endParaRPr lang="ru-RU" dirty="0"/>
          </a:p>
        </p:txBody>
      </p:sp>
      <p:sp>
        <p:nvSpPr>
          <p:cNvPr id="81" name="Text Placeholder 76">
            <a:extLst>
              <a:ext uri="{FF2B5EF4-FFF2-40B4-BE49-F238E27FC236}">
                <a16:creationId xmlns:a16="http://schemas.microsoft.com/office/drawing/2014/main" id="{0AF910D7-25F6-4C1D-BD02-BA0984AD56F9}"/>
              </a:ext>
            </a:extLst>
          </p:cNvPr>
          <p:cNvSpPr>
            <a:spLocks noGrp="1"/>
          </p:cNvSpPr>
          <p:nvPr>
            <p:ph type="body" sz="quarter" idx="17" hasCustomPrompt="1"/>
          </p:nvPr>
        </p:nvSpPr>
        <p:spPr>
          <a:xfrm>
            <a:off x="5836674"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JUN</a:t>
            </a:r>
            <a:endParaRPr lang="ru-RU" dirty="0"/>
          </a:p>
        </p:txBody>
      </p:sp>
      <p:sp>
        <p:nvSpPr>
          <p:cNvPr id="82" name="Text Placeholder 76">
            <a:extLst>
              <a:ext uri="{FF2B5EF4-FFF2-40B4-BE49-F238E27FC236}">
                <a16:creationId xmlns:a16="http://schemas.microsoft.com/office/drawing/2014/main" id="{978CD251-9E38-4039-B45B-81542FDA1D87}"/>
              </a:ext>
            </a:extLst>
          </p:cNvPr>
          <p:cNvSpPr>
            <a:spLocks noGrp="1"/>
          </p:cNvSpPr>
          <p:nvPr>
            <p:ph type="body" sz="quarter" idx="18" hasCustomPrompt="1"/>
          </p:nvPr>
        </p:nvSpPr>
        <p:spPr>
          <a:xfrm>
            <a:off x="1593789"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JAN</a:t>
            </a:r>
            <a:endParaRPr lang="ru-RU" dirty="0"/>
          </a:p>
        </p:txBody>
      </p:sp>
      <p:sp>
        <p:nvSpPr>
          <p:cNvPr id="83" name="Text Placeholder 76">
            <a:extLst>
              <a:ext uri="{FF2B5EF4-FFF2-40B4-BE49-F238E27FC236}">
                <a16:creationId xmlns:a16="http://schemas.microsoft.com/office/drawing/2014/main" id="{8862AB59-B495-40FF-A96A-A50D5CB73DE2}"/>
              </a:ext>
            </a:extLst>
          </p:cNvPr>
          <p:cNvSpPr>
            <a:spLocks noGrp="1"/>
          </p:cNvSpPr>
          <p:nvPr>
            <p:ph type="body" sz="quarter" idx="19" hasCustomPrompt="1"/>
          </p:nvPr>
        </p:nvSpPr>
        <p:spPr>
          <a:xfrm>
            <a:off x="4139520"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APR</a:t>
            </a:r>
            <a:endParaRPr lang="ru-RU" dirty="0"/>
          </a:p>
        </p:txBody>
      </p:sp>
      <p:sp>
        <p:nvSpPr>
          <p:cNvPr id="84" name="Text Placeholder 76">
            <a:extLst>
              <a:ext uri="{FF2B5EF4-FFF2-40B4-BE49-F238E27FC236}">
                <a16:creationId xmlns:a16="http://schemas.microsoft.com/office/drawing/2014/main" id="{4C07DD8A-3623-4BD9-8482-B9476DAB2DFD}"/>
              </a:ext>
            </a:extLst>
          </p:cNvPr>
          <p:cNvSpPr>
            <a:spLocks noGrp="1"/>
          </p:cNvSpPr>
          <p:nvPr>
            <p:ph type="body" sz="quarter" idx="20" hasCustomPrompt="1"/>
          </p:nvPr>
        </p:nvSpPr>
        <p:spPr>
          <a:xfrm>
            <a:off x="4988097"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MAY</a:t>
            </a:r>
            <a:endParaRPr lang="ru-RU" dirty="0"/>
          </a:p>
        </p:txBody>
      </p:sp>
      <p:sp>
        <p:nvSpPr>
          <p:cNvPr id="85" name="Text Placeholder 76">
            <a:extLst>
              <a:ext uri="{FF2B5EF4-FFF2-40B4-BE49-F238E27FC236}">
                <a16:creationId xmlns:a16="http://schemas.microsoft.com/office/drawing/2014/main" id="{18C43019-5630-404E-8141-4CD73CCF36BD}"/>
              </a:ext>
            </a:extLst>
          </p:cNvPr>
          <p:cNvSpPr>
            <a:spLocks noGrp="1"/>
          </p:cNvSpPr>
          <p:nvPr>
            <p:ph type="body" sz="quarter" idx="21" hasCustomPrompt="1"/>
          </p:nvPr>
        </p:nvSpPr>
        <p:spPr>
          <a:xfrm>
            <a:off x="2442366"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FEB</a:t>
            </a:r>
            <a:endParaRPr lang="ru-RU" dirty="0"/>
          </a:p>
        </p:txBody>
      </p:sp>
      <p:sp>
        <p:nvSpPr>
          <p:cNvPr id="86" name="Text Placeholder 76">
            <a:extLst>
              <a:ext uri="{FF2B5EF4-FFF2-40B4-BE49-F238E27FC236}">
                <a16:creationId xmlns:a16="http://schemas.microsoft.com/office/drawing/2014/main" id="{0D5E5F87-7E75-4564-A62F-925E01D0E79F}"/>
              </a:ext>
            </a:extLst>
          </p:cNvPr>
          <p:cNvSpPr>
            <a:spLocks noGrp="1"/>
          </p:cNvSpPr>
          <p:nvPr>
            <p:ph type="body" sz="quarter" idx="22" hasCustomPrompt="1"/>
          </p:nvPr>
        </p:nvSpPr>
        <p:spPr>
          <a:xfrm>
            <a:off x="6685251"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JUL</a:t>
            </a:r>
            <a:endParaRPr lang="ru-RU" dirty="0"/>
          </a:p>
        </p:txBody>
      </p:sp>
      <p:sp>
        <p:nvSpPr>
          <p:cNvPr id="87" name="Text Placeholder 76">
            <a:extLst>
              <a:ext uri="{FF2B5EF4-FFF2-40B4-BE49-F238E27FC236}">
                <a16:creationId xmlns:a16="http://schemas.microsoft.com/office/drawing/2014/main" id="{FE474046-809E-41C2-A82A-63A59EC94E56}"/>
              </a:ext>
            </a:extLst>
          </p:cNvPr>
          <p:cNvSpPr>
            <a:spLocks noGrp="1"/>
          </p:cNvSpPr>
          <p:nvPr>
            <p:ph type="body" sz="quarter" idx="23" hasCustomPrompt="1"/>
          </p:nvPr>
        </p:nvSpPr>
        <p:spPr>
          <a:xfrm>
            <a:off x="7533828"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AUG</a:t>
            </a:r>
            <a:endParaRPr lang="ru-RU" dirty="0"/>
          </a:p>
        </p:txBody>
      </p:sp>
      <p:sp>
        <p:nvSpPr>
          <p:cNvPr id="88" name="Text Placeholder 76">
            <a:extLst>
              <a:ext uri="{FF2B5EF4-FFF2-40B4-BE49-F238E27FC236}">
                <a16:creationId xmlns:a16="http://schemas.microsoft.com/office/drawing/2014/main" id="{57AE7F50-477B-4B5E-89D9-3CE27F8BDE95}"/>
              </a:ext>
            </a:extLst>
          </p:cNvPr>
          <p:cNvSpPr>
            <a:spLocks noGrp="1"/>
          </p:cNvSpPr>
          <p:nvPr>
            <p:ph type="body" sz="quarter" idx="24" hasCustomPrompt="1"/>
          </p:nvPr>
        </p:nvSpPr>
        <p:spPr>
          <a:xfrm>
            <a:off x="3290943"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MAR</a:t>
            </a:r>
            <a:endParaRPr lang="ru-RU" dirty="0"/>
          </a:p>
        </p:txBody>
      </p:sp>
      <p:sp>
        <p:nvSpPr>
          <p:cNvPr id="89" name="Text Placeholder 76">
            <a:extLst>
              <a:ext uri="{FF2B5EF4-FFF2-40B4-BE49-F238E27FC236}">
                <a16:creationId xmlns:a16="http://schemas.microsoft.com/office/drawing/2014/main" id="{9F4C2F2B-2B5A-4AA7-8AF9-86FD697DC921}"/>
              </a:ext>
            </a:extLst>
          </p:cNvPr>
          <p:cNvSpPr>
            <a:spLocks noGrp="1"/>
          </p:cNvSpPr>
          <p:nvPr>
            <p:ph type="body" sz="quarter" idx="25" hasCustomPrompt="1"/>
          </p:nvPr>
        </p:nvSpPr>
        <p:spPr>
          <a:xfrm>
            <a:off x="8382405"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SEP</a:t>
            </a:r>
            <a:endParaRPr lang="ru-RU" dirty="0"/>
          </a:p>
        </p:txBody>
      </p:sp>
      <p:sp>
        <p:nvSpPr>
          <p:cNvPr id="90" name="Text Placeholder 76">
            <a:extLst>
              <a:ext uri="{FF2B5EF4-FFF2-40B4-BE49-F238E27FC236}">
                <a16:creationId xmlns:a16="http://schemas.microsoft.com/office/drawing/2014/main" id="{C66035AF-713A-4F11-A3A3-6D662CF56981}"/>
              </a:ext>
            </a:extLst>
          </p:cNvPr>
          <p:cNvSpPr>
            <a:spLocks noGrp="1"/>
          </p:cNvSpPr>
          <p:nvPr>
            <p:ph type="body" sz="quarter" idx="26" hasCustomPrompt="1"/>
          </p:nvPr>
        </p:nvSpPr>
        <p:spPr>
          <a:xfrm>
            <a:off x="9230982"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OCT</a:t>
            </a:r>
            <a:endParaRPr lang="ru-RU" dirty="0"/>
          </a:p>
        </p:txBody>
      </p:sp>
      <p:sp>
        <p:nvSpPr>
          <p:cNvPr id="91" name="Text Placeholder 76">
            <a:extLst>
              <a:ext uri="{FF2B5EF4-FFF2-40B4-BE49-F238E27FC236}">
                <a16:creationId xmlns:a16="http://schemas.microsoft.com/office/drawing/2014/main" id="{A469C081-9B6B-48BC-993C-A6E3B0B19BD7}"/>
              </a:ext>
            </a:extLst>
          </p:cNvPr>
          <p:cNvSpPr>
            <a:spLocks noGrp="1"/>
          </p:cNvSpPr>
          <p:nvPr>
            <p:ph type="body" sz="quarter" idx="27" hasCustomPrompt="1"/>
          </p:nvPr>
        </p:nvSpPr>
        <p:spPr>
          <a:xfrm>
            <a:off x="10079559"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NOV</a:t>
            </a:r>
            <a:endParaRPr lang="ru-RU" dirty="0"/>
          </a:p>
        </p:txBody>
      </p:sp>
      <p:sp>
        <p:nvSpPr>
          <p:cNvPr id="93" name="Text Placeholder 92">
            <a:extLst>
              <a:ext uri="{FF2B5EF4-FFF2-40B4-BE49-F238E27FC236}">
                <a16:creationId xmlns:a16="http://schemas.microsoft.com/office/drawing/2014/main" id="{89B19B41-BDC6-46D8-975C-2D06E14B6167}"/>
              </a:ext>
            </a:extLst>
          </p:cNvPr>
          <p:cNvSpPr>
            <a:spLocks noGrp="1"/>
          </p:cNvSpPr>
          <p:nvPr>
            <p:ph type="body" sz="quarter" idx="28" hasCustomPrompt="1"/>
          </p:nvPr>
        </p:nvSpPr>
        <p:spPr>
          <a:xfrm>
            <a:off x="1177935"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4" name="Text Placeholder 92">
            <a:extLst>
              <a:ext uri="{FF2B5EF4-FFF2-40B4-BE49-F238E27FC236}">
                <a16:creationId xmlns:a16="http://schemas.microsoft.com/office/drawing/2014/main" id="{7001B197-A958-4E16-AD2D-63EC156A411E}"/>
              </a:ext>
            </a:extLst>
          </p:cNvPr>
          <p:cNvSpPr>
            <a:spLocks noGrp="1"/>
          </p:cNvSpPr>
          <p:nvPr>
            <p:ph type="body" sz="quarter" idx="29" hasCustomPrompt="1"/>
          </p:nvPr>
        </p:nvSpPr>
        <p:spPr>
          <a:xfrm>
            <a:off x="1177934"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96" name="Text Placeholder 92">
            <a:extLst>
              <a:ext uri="{FF2B5EF4-FFF2-40B4-BE49-F238E27FC236}">
                <a16:creationId xmlns:a16="http://schemas.microsoft.com/office/drawing/2014/main" id="{88A84FA1-0D73-49A8-A3D2-E005CD4835FF}"/>
              </a:ext>
            </a:extLst>
          </p:cNvPr>
          <p:cNvSpPr>
            <a:spLocks noGrp="1"/>
          </p:cNvSpPr>
          <p:nvPr>
            <p:ph type="body" sz="quarter" idx="30" hasCustomPrompt="1"/>
          </p:nvPr>
        </p:nvSpPr>
        <p:spPr>
          <a:xfrm>
            <a:off x="3721758" y="182819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7" name="Text Placeholder 92">
            <a:extLst>
              <a:ext uri="{FF2B5EF4-FFF2-40B4-BE49-F238E27FC236}">
                <a16:creationId xmlns:a16="http://schemas.microsoft.com/office/drawing/2014/main" id="{1A902C94-49C3-42E7-B3C0-054980C59F06}"/>
              </a:ext>
            </a:extLst>
          </p:cNvPr>
          <p:cNvSpPr>
            <a:spLocks noGrp="1"/>
          </p:cNvSpPr>
          <p:nvPr>
            <p:ph type="body" sz="quarter" idx="31" hasCustomPrompt="1"/>
          </p:nvPr>
        </p:nvSpPr>
        <p:spPr>
          <a:xfrm>
            <a:off x="3721757"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98" name="Text Placeholder 92">
            <a:extLst>
              <a:ext uri="{FF2B5EF4-FFF2-40B4-BE49-F238E27FC236}">
                <a16:creationId xmlns:a16="http://schemas.microsoft.com/office/drawing/2014/main" id="{6A588BD3-5A93-4BE0-A97C-3F91F703D885}"/>
              </a:ext>
            </a:extLst>
          </p:cNvPr>
          <p:cNvSpPr>
            <a:spLocks noGrp="1"/>
          </p:cNvSpPr>
          <p:nvPr>
            <p:ph type="body" sz="quarter" idx="32" hasCustomPrompt="1"/>
          </p:nvPr>
        </p:nvSpPr>
        <p:spPr>
          <a:xfrm>
            <a:off x="6265581"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9" name="Text Placeholder 92">
            <a:extLst>
              <a:ext uri="{FF2B5EF4-FFF2-40B4-BE49-F238E27FC236}">
                <a16:creationId xmlns:a16="http://schemas.microsoft.com/office/drawing/2014/main" id="{CF518451-83D4-424A-A603-376701099B1C}"/>
              </a:ext>
            </a:extLst>
          </p:cNvPr>
          <p:cNvSpPr>
            <a:spLocks noGrp="1"/>
          </p:cNvSpPr>
          <p:nvPr>
            <p:ph type="body" sz="quarter" idx="33" hasCustomPrompt="1"/>
          </p:nvPr>
        </p:nvSpPr>
        <p:spPr>
          <a:xfrm>
            <a:off x="6265580"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0" name="Text Placeholder 92">
            <a:extLst>
              <a:ext uri="{FF2B5EF4-FFF2-40B4-BE49-F238E27FC236}">
                <a16:creationId xmlns:a16="http://schemas.microsoft.com/office/drawing/2014/main" id="{67D5CA08-D877-4DB8-B59F-E80836A7834D}"/>
              </a:ext>
            </a:extLst>
          </p:cNvPr>
          <p:cNvSpPr>
            <a:spLocks noGrp="1"/>
          </p:cNvSpPr>
          <p:nvPr>
            <p:ph type="body" sz="quarter" idx="34" hasCustomPrompt="1"/>
          </p:nvPr>
        </p:nvSpPr>
        <p:spPr>
          <a:xfrm>
            <a:off x="8809404"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1" name="Text Placeholder 92">
            <a:extLst>
              <a:ext uri="{FF2B5EF4-FFF2-40B4-BE49-F238E27FC236}">
                <a16:creationId xmlns:a16="http://schemas.microsoft.com/office/drawing/2014/main" id="{4787E4F4-A253-4A99-8126-FBAA70686F49}"/>
              </a:ext>
            </a:extLst>
          </p:cNvPr>
          <p:cNvSpPr>
            <a:spLocks noGrp="1"/>
          </p:cNvSpPr>
          <p:nvPr>
            <p:ph type="body" sz="quarter" idx="35" hasCustomPrompt="1"/>
          </p:nvPr>
        </p:nvSpPr>
        <p:spPr>
          <a:xfrm>
            <a:off x="8809403"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2" name="Text Placeholder 92">
            <a:extLst>
              <a:ext uri="{FF2B5EF4-FFF2-40B4-BE49-F238E27FC236}">
                <a16:creationId xmlns:a16="http://schemas.microsoft.com/office/drawing/2014/main" id="{AE0790DD-E8BD-43EC-AA51-7CB68DD20E9A}"/>
              </a:ext>
            </a:extLst>
          </p:cNvPr>
          <p:cNvSpPr>
            <a:spLocks noGrp="1"/>
          </p:cNvSpPr>
          <p:nvPr>
            <p:ph type="body" sz="quarter" idx="36" hasCustomPrompt="1"/>
          </p:nvPr>
        </p:nvSpPr>
        <p:spPr>
          <a:xfrm>
            <a:off x="2016415" y="261279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3" name="Text Placeholder 92">
            <a:extLst>
              <a:ext uri="{FF2B5EF4-FFF2-40B4-BE49-F238E27FC236}">
                <a16:creationId xmlns:a16="http://schemas.microsoft.com/office/drawing/2014/main" id="{2577F593-79D3-424D-A032-7ECBD1D6FAFE}"/>
              </a:ext>
            </a:extLst>
          </p:cNvPr>
          <p:cNvSpPr>
            <a:spLocks noGrp="1"/>
          </p:cNvSpPr>
          <p:nvPr>
            <p:ph type="body" sz="quarter" idx="37" hasCustomPrompt="1"/>
          </p:nvPr>
        </p:nvSpPr>
        <p:spPr>
          <a:xfrm>
            <a:off x="2021220"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4" name="Text Placeholder 92">
            <a:extLst>
              <a:ext uri="{FF2B5EF4-FFF2-40B4-BE49-F238E27FC236}">
                <a16:creationId xmlns:a16="http://schemas.microsoft.com/office/drawing/2014/main" id="{3CB5E2EE-85C4-4CB5-8BE5-865C93896A7B}"/>
              </a:ext>
            </a:extLst>
          </p:cNvPr>
          <p:cNvSpPr>
            <a:spLocks noGrp="1"/>
          </p:cNvSpPr>
          <p:nvPr>
            <p:ph type="body" sz="quarter" idx="38" hasCustomPrompt="1"/>
          </p:nvPr>
        </p:nvSpPr>
        <p:spPr>
          <a:xfrm>
            <a:off x="4569663"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5" name="Text Placeholder 92">
            <a:extLst>
              <a:ext uri="{FF2B5EF4-FFF2-40B4-BE49-F238E27FC236}">
                <a16:creationId xmlns:a16="http://schemas.microsoft.com/office/drawing/2014/main" id="{727741F9-FB7A-4DF0-81F7-BC37853C7AAC}"/>
              </a:ext>
            </a:extLst>
          </p:cNvPr>
          <p:cNvSpPr>
            <a:spLocks noGrp="1"/>
          </p:cNvSpPr>
          <p:nvPr>
            <p:ph type="body" sz="quarter" idx="39" hasCustomPrompt="1"/>
          </p:nvPr>
        </p:nvSpPr>
        <p:spPr>
          <a:xfrm>
            <a:off x="4569662"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6" name="Text Placeholder 92">
            <a:extLst>
              <a:ext uri="{FF2B5EF4-FFF2-40B4-BE49-F238E27FC236}">
                <a16:creationId xmlns:a16="http://schemas.microsoft.com/office/drawing/2014/main" id="{9AA76CF9-6430-4F34-A84A-8AEDB9AC5327}"/>
              </a:ext>
            </a:extLst>
          </p:cNvPr>
          <p:cNvSpPr>
            <a:spLocks noGrp="1"/>
          </p:cNvSpPr>
          <p:nvPr>
            <p:ph type="body" sz="quarter" idx="40" hasCustomPrompt="1"/>
          </p:nvPr>
        </p:nvSpPr>
        <p:spPr>
          <a:xfrm>
            <a:off x="7118105"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7" name="Text Placeholder 92">
            <a:extLst>
              <a:ext uri="{FF2B5EF4-FFF2-40B4-BE49-F238E27FC236}">
                <a16:creationId xmlns:a16="http://schemas.microsoft.com/office/drawing/2014/main" id="{F8718C69-DBC9-43FE-B643-B1F6ACA11C6A}"/>
              </a:ext>
            </a:extLst>
          </p:cNvPr>
          <p:cNvSpPr>
            <a:spLocks noGrp="1"/>
          </p:cNvSpPr>
          <p:nvPr>
            <p:ph type="body" sz="quarter" idx="41" hasCustomPrompt="1"/>
          </p:nvPr>
        </p:nvSpPr>
        <p:spPr>
          <a:xfrm>
            <a:off x="7118104"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8" name="Text Placeholder 92">
            <a:extLst>
              <a:ext uri="{FF2B5EF4-FFF2-40B4-BE49-F238E27FC236}">
                <a16:creationId xmlns:a16="http://schemas.microsoft.com/office/drawing/2014/main" id="{7D1759ED-E404-427D-B97C-E51C74C374FC}"/>
              </a:ext>
            </a:extLst>
          </p:cNvPr>
          <p:cNvSpPr>
            <a:spLocks noGrp="1"/>
          </p:cNvSpPr>
          <p:nvPr>
            <p:ph type="body" sz="quarter" idx="42" hasCustomPrompt="1"/>
          </p:nvPr>
        </p:nvSpPr>
        <p:spPr>
          <a:xfrm>
            <a:off x="9666547"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9" name="Text Placeholder 92">
            <a:extLst>
              <a:ext uri="{FF2B5EF4-FFF2-40B4-BE49-F238E27FC236}">
                <a16:creationId xmlns:a16="http://schemas.microsoft.com/office/drawing/2014/main" id="{F49372DD-8792-4F5E-A97E-777095F8FA6D}"/>
              </a:ext>
            </a:extLst>
          </p:cNvPr>
          <p:cNvSpPr>
            <a:spLocks noGrp="1"/>
          </p:cNvSpPr>
          <p:nvPr>
            <p:ph type="body" sz="quarter" idx="43" hasCustomPrompt="1"/>
          </p:nvPr>
        </p:nvSpPr>
        <p:spPr>
          <a:xfrm>
            <a:off x="9666546"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2" name="Text Placeholder 92">
            <a:extLst>
              <a:ext uri="{FF2B5EF4-FFF2-40B4-BE49-F238E27FC236}">
                <a16:creationId xmlns:a16="http://schemas.microsoft.com/office/drawing/2014/main" id="{D7C68C9E-596F-4C21-9730-FCD6C1A3C481}"/>
              </a:ext>
            </a:extLst>
          </p:cNvPr>
          <p:cNvSpPr>
            <a:spLocks noGrp="1"/>
          </p:cNvSpPr>
          <p:nvPr>
            <p:ph type="body" sz="quarter" idx="46" hasCustomPrompt="1"/>
          </p:nvPr>
        </p:nvSpPr>
        <p:spPr>
          <a:xfrm>
            <a:off x="5426018" y="328664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3" name="Text Placeholder 92">
            <a:extLst>
              <a:ext uri="{FF2B5EF4-FFF2-40B4-BE49-F238E27FC236}">
                <a16:creationId xmlns:a16="http://schemas.microsoft.com/office/drawing/2014/main" id="{CC380F73-C90F-4AAA-AE5B-063016DC71CB}"/>
              </a:ext>
            </a:extLst>
          </p:cNvPr>
          <p:cNvSpPr>
            <a:spLocks noGrp="1"/>
          </p:cNvSpPr>
          <p:nvPr>
            <p:ph type="body" sz="quarter" idx="47" hasCustomPrompt="1"/>
          </p:nvPr>
        </p:nvSpPr>
        <p:spPr>
          <a:xfrm>
            <a:off x="5426017" y="349032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4" name="Text Placeholder 92">
            <a:extLst>
              <a:ext uri="{FF2B5EF4-FFF2-40B4-BE49-F238E27FC236}">
                <a16:creationId xmlns:a16="http://schemas.microsoft.com/office/drawing/2014/main" id="{9520F3C5-0987-4517-B0EE-4E412FD9C0B8}"/>
              </a:ext>
            </a:extLst>
          </p:cNvPr>
          <p:cNvSpPr>
            <a:spLocks noGrp="1"/>
          </p:cNvSpPr>
          <p:nvPr>
            <p:ph type="body" sz="quarter" idx="48" hasCustomPrompt="1"/>
          </p:nvPr>
        </p:nvSpPr>
        <p:spPr>
          <a:xfrm>
            <a:off x="7968287" y="326759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5" name="Text Placeholder 92">
            <a:extLst>
              <a:ext uri="{FF2B5EF4-FFF2-40B4-BE49-F238E27FC236}">
                <a16:creationId xmlns:a16="http://schemas.microsoft.com/office/drawing/2014/main" id="{18B7EE9A-2CF8-4F1B-989E-4D6B081D3F42}"/>
              </a:ext>
            </a:extLst>
          </p:cNvPr>
          <p:cNvSpPr>
            <a:spLocks noGrp="1"/>
          </p:cNvSpPr>
          <p:nvPr>
            <p:ph type="body" sz="quarter" idx="49" hasCustomPrompt="1"/>
          </p:nvPr>
        </p:nvSpPr>
        <p:spPr>
          <a:xfrm>
            <a:off x="7968286" y="347127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6" name="Text Placeholder 92">
            <a:extLst>
              <a:ext uri="{FF2B5EF4-FFF2-40B4-BE49-F238E27FC236}">
                <a16:creationId xmlns:a16="http://schemas.microsoft.com/office/drawing/2014/main" id="{358A9693-91C8-4CDB-AC04-2FE5D32AC5CA}"/>
              </a:ext>
            </a:extLst>
          </p:cNvPr>
          <p:cNvSpPr>
            <a:spLocks noGrp="1"/>
          </p:cNvSpPr>
          <p:nvPr>
            <p:ph type="body" sz="quarter" idx="50" hasCustomPrompt="1"/>
          </p:nvPr>
        </p:nvSpPr>
        <p:spPr>
          <a:xfrm>
            <a:off x="10510556" y="328664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7" name="Text Placeholder 92">
            <a:extLst>
              <a:ext uri="{FF2B5EF4-FFF2-40B4-BE49-F238E27FC236}">
                <a16:creationId xmlns:a16="http://schemas.microsoft.com/office/drawing/2014/main" id="{88F651C4-2FDC-4A2D-B5D1-1E752BEBDCFC}"/>
              </a:ext>
            </a:extLst>
          </p:cNvPr>
          <p:cNvSpPr>
            <a:spLocks noGrp="1"/>
          </p:cNvSpPr>
          <p:nvPr>
            <p:ph type="body" sz="quarter" idx="51" hasCustomPrompt="1"/>
          </p:nvPr>
        </p:nvSpPr>
        <p:spPr>
          <a:xfrm>
            <a:off x="10510555" y="349032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20" name="Text Placeholder 92">
            <a:extLst>
              <a:ext uri="{FF2B5EF4-FFF2-40B4-BE49-F238E27FC236}">
                <a16:creationId xmlns:a16="http://schemas.microsoft.com/office/drawing/2014/main" id="{06775BE6-0710-4B20-8C16-DBF3B8660060}"/>
              </a:ext>
            </a:extLst>
          </p:cNvPr>
          <p:cNvSpPr>
            <a:spLocks noGrp="1"/>
          </p:cNvSpPr>
          <p:nvPr>
            <p:ph type="body" sz="quarter" idx="52" hasCustomPrompt="1"/>
          </p:nvPr>
        </p:nvSpPr>
        <p:spPr>
          <a:xfrm>
            <a:off x="331981" y="3574380"/>
            <a:ext cx="1347519" cy="433916"/>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PROJECT</a:t>
            </a:r>
            <a:br>
              <a:rPr lang="en-US" dirty="0"/>
            </a:br>
            <a:r>
              <a:rPr lang="en-US" dirty="0"/>
              <a:t>START</a:t>
            </a:r>
          </a:p>
        </p:txBody>
      </p:sp>
      <p:sp>
        <p:nvSpPr>
          <p:cNvPr id="122" name="Text Placeholder 92">
            <a:extLst>
              <a:ext uri="{FF2B5EF4-FFF2-40B4-BE49-F238E27FC236}">
                <a16:creationId xmlns:a16="http://schemas.microsoft.com/office/drawing/2014/main" id="{777F0E57-9D42-4F72-8D6D-4BE03FC71F09}"/>
              </a:ext>
            </a:extLst>
          </p:cNvPr>
          <p:cNvSpPr>
            <a:spLocks noGrp="1"/>
          </p:cNvSpPr>
          <p:nvPr>
            <p:ph type="body" sz="quarter" idx="54" hasCustomPrompt="1"/>
          </p:nvPr>
        </p:nvSpPr>
        <p:spPr>
          <a:xfrm>
            <a:off x="2010005" y="5393477"/>
            <a:ext cx="1347519" cy="393143"/>
          </a:xfrm>
        </p:spPr>
        <p:txBody>
          <a:bodyPr lIns="0" tIns="0" rIns="0" bIns="0" anchor="ctr" anchorCtr="0">
            <a:noAutofit/>
          </a:bodyPr>
          <a:lstStyle>
            <a:lvl1pPr marL="0" indent="0" algn="ctr">
              <a:spcBef>
                <a:spcPts val="200"/>
              </a:spcBef>
              <a:buNone/>
              <a:defRPr sz="3500" b="1">
                <a:solidFill>
                  <a:schemeClr val="tx2">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Q1</a:t>
            </a:r>
            <a:endParaRPr lang="ru-RU" dirty="0"/>
          </a:p>
        </p:txBody>
      </p:sp>
      <p:sp>
        <p:nvSpPr>
          <p:cNvPr id="124" name="Text Placeholder 92">
            <a:extLst>
              <a:ext uri="{FF2B5EF4-FFF2-40B4-BE49-F238E27FC236}">
                <a16:creationId xmlns:a16="http://schemas.microsoft.com/office/drawing/2014/main" id="{89620B00-4C09-4C77-BB19-F22F0928D3AE}"/>
              </a:ext>
            </a:extLst>
          </p:cNvPr>
          <p:cNvSpPr>
            <a:spLocks noGrp="1"/>
          </p:cNvSpPr>
          <p:nvPr>
            <p:ph type="body" sz="quarter" idx="56" hasCustomPrompt="1"/>
          </p:nvPr>
        </p:nvSpPr>
        <p:spPr>
          <a:xfrm>
            <a:off x="4286861" y="5411487"/>
            <a:ext cx="1347519" cy="393143"/>
          </a:xfrm>
        </p:spPr>
        <p:txBody>
          <a:bodyPr lIns="0" tIns="0" rIns="0" bIns="0" anchor="ctr" anchorCtr="0">
            <a:noAutofit/>
          </a:bodyPr>
          <a:lstStyle>
            <a:lvl1pPr marL="0" indent="0" algn="ctr">
              <a:spcBef>
                <a:spcPts val="200"/>
              </a:spcBef>
              <a:buNone/>
              <a:defRPr sz="3500" b="1">
                <a:solidFill>
                  <a:schemeClr val="accent1">
                    <a:lumMod val="20000"/>
                    <a:lumOff val="8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Q2</a:t>
            </a:r>
            <a:endParaRPr lang="ru-RU" dirty="0"/>
          </a:p>
        </p:txBody>
      </p:sp>
      <p:sp>
        <p:nvSpPr>
          <p:cNvPr id="126" name="Text Placeholder 92">
            <a:extLst>
              <a:ext uri="{FF2B5EF4-FFF2-40B4-BE49-F238E27FC236}">
                <a16:creationId xmlns:a16="http://schemas.microsoft.com/office/drawing/2014/main" id="{9A2F611C-4E32-4954-A71A-9D325D3635F9}"/>
              </a:ext>
            </a:extLst>
          </p:cNvPr>
          <p:cNvSpPr>
            <a:spLocks noGrp="1"/>
          </p:cNvSpPr>
          <p:nvPr>
            <p:ph type="body" sz="quarter" idx="58" hasCustomPrompt="1"/>
          </p:nvPr>
        </p:nvSpPr>
        <p:spPr>
          <a:xfrm>
            <a:off x="6563717" y="5394195"/>
            <a:ext cx="1347519" cy="393143"/>
          </a:xfrm>
        </p:spPr>
        <p:txBody>
          <a:bodyPr lIns="0" tIns="0" rIns="0" bIns="0" anchor="ctr" anchorCtr="0">
            <a:noAutofit/>
          </a:bodyPr>
          <a:lstStyle>
            <a:lvl1pPr marL="0" indent="0" algn="ctr">
              <a:spcBef>
                <a:spcPts val="200"/>
              </a:spcBef>
              <a:buNone/>
              <a:defRPr sz="3500" b="1">
                <a:solidFill>
                  <a:schemeClr val="accent2">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Q3</a:t>
            </a:r>
            <a:endParaRPr lang="ru-RU" dirty="0"/>
          </a:p>
        </p:txBody>
      </p:sp>
      <p:sp>
        <p:nvSpPr>
          <p:cNvPr id="128" name="Text Placeholder 92">
            <a:extLst>
              <a:ext uri="{FF2B5EF4-FFF2-40B4-BE49-F238E27FC236}">
                <a16:creationId xmlns:a16="http://schemas.microsoft.com/office/drawing/2014/main" id="{ADC5ADB7-1218-43F3-8DF4-23F099ECCEB8}"/>
              </a:ext>
            </a:extLst>
          </p:cNvPr>
          <p:cNvSpPr>
            <a:spLocks noGrp="1"/>
          </p:cNvSpPr>
          <p:nvPr>
            <p:ph type="body" sz="quarter" idx="60" hasCustomPrompt="1"/>
          </p:nvPr>
        </p:nvSpPr>
        <p:spPr>
          <a:xfrm>
            <a:off x="8840572" y="5411487"/>
            <a:ext cx="1347519" cy="393143"/>
          </a:xfrm>
        </p:spPr>
        <p:txBody>
          <a:bodyPr lIns="0" tIns="0" rIns="0" bIns="0" anchor="ctr" anchorCtr="0">
            <a:noAutofit/>
          </a:bodyPr>
          <a:lstStyle>
            <a:lvl1pPr marL="0" indent="0" algn="ctr">
              <a:spcBef>
                <a:spcPts val="200"/>
              </a:spcBef>
              <a:buNone/>
              <a:defRPr sz="3500" b="1">
                <a:solidFill>
                  <a:schemeClr val="accent4">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Q4</a:t>
            </a:r>
            <a:endParaRPr lang="ru-RU" dirty="0"/>
          </a:p>
        </p:txBody>
      </p:sp>
      <p:pic>
        <p:nvPicPr>
          <p:cNvPr id="92" name="Graphic 44">
            <a:extLst>
              <a:ext uri="{FF2B5EF4-FFF2-40B4-BE49-F238E27FC236}">
                <a16:creationId xmlns:a16="http://schemas.microsoft.com/office/drawing/2014/main" id="{FF6F2B9C-2242-4858-9F13-D35A8AA12DDC}"/>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2372665" y="3400598"/>
            <a:ext cx="1180022" cy="911273"/>
          </a:xfrm>
          <a:prstGeom prst="rect">
            <a:avLst/>
          </a:prstGeom>
        </p:spPr>
      </p:pic>
      <p:sp>
        <p:nvSpPr>
          <p:cNvPr id="95" name="Text Placeholder 92">
            <a:extLst>
              <a:ext uri="{FF2B5EF4-FFF2-40B4-BE49-F238E27FC236}">
                <a16:creationId xmlns:a16="http://schemas.microsoft.com/office/drawing/2014/main" id="{AE0790DD-E8BD-43EC-AA51-7CB68DD20E9A}"/>
              </a:ext>
            </a:extLst>
          </p:cNvPr>
          <p:cNvSpPr>
            <a:spLocks noGrp="1"/>
          </p:cNvSpPr>
          <p:nvPr>
            <p:ph type="body" sz="quarter" idx="62" hasCustomPrompt="1"/>
          </p:nvPr>
        </p:nvSpPr>
        <p:spPr>
          <a:xfrm>
            <a:off x="2291223" y="3661466"/>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Tree>
    <p:extLst>
      <p:ext uri="{BB962C8B-B14F-4D97-AF65-F5344CB8AC3E}">
        <p14:creationId xmlns:p14="http://schemas.microsoft.com/office/powerpoint/2010/main" val="67718893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7/15/2021</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15138215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7329651"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7/15/2021</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322666191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1680406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609601" y="274638"/>
            <a:ext cx="10749642" cy="808491"/>
          </a:xfrm>
        </p:spPr>
        <p:txBody>
          <a:bodyPr/>
          <a:lstStyle>
            <a:lvl1pPr>
              <a:defRPr>
                <a:latin typeface="Arial" panose="020B0604020202020204" pitchFamily="34" charset="0"/>
                <a:ea typeface="나눔명조" panose="02020603020101020101" pitchFamily="18" charset="-127"/>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910590" y="1360170"/>
            <a:ext cx="10741914" cy="4720590"/>
          </a:xfrm>
        </p:spPr>
        <p:txBody>
          <a:bodyPr/>
          <a:lstStyle>
            <a:lvl1pPr marL="342900" indent="-342900">
              <a:buFont typeface="Wingdings" panose="05000000000000000000" pitchFamily="2" charset="2"/>
              <a:buChar char="§"/>
              <a:defRPr sz="2800" baseline="0">
                <a:latin typeface="Arial" panose="020B0604020202020204" pitchFamily="34" charset="0"/>
                <a:cs typeface="Arial" panose="020B0604020202020204" pitchFamily="34" charset="0"/>
              </a:defRPr>
            </a:lvl1pPr>
            <a:lvl2pPr marL="742950" indent="-285750">
              <a:buFont typeface="Arial" panose="020B0604020202020204" pitchFamily="34" charset="0"/>
              <a:buChar char="•"/>
              <a:defRPr sz="2400">
                <a:latin typeface="Arial" panose="020B0604020202020204" pitchFamily="34" charset="0"/>
                <a:cs typeface="Arial" panose="020B0604020202020204" pitchFamily="34" charset="0"/>
              </a:defRPr>
            </a:lvl2pPr>
            <a:lvl3pPr>
              <a:lnSpc>
                <a:spcPct val="100000"/>
              </a:lnSpc>
              <a:defRPr sz="2000" baseline="0">
                <a:latin typeface="Arial" panose="020B0604020202020204" pitchFamily="34" charset="0"/>
                <a:cs typeface="Arial" panose="020B0604020202020204" pitchFamily="34" charset="0"/>
              </a:defRPr>
            </a:lvl3pPr>
            <a:lvl4pPr>
              <a:lnSpc>
                <a:spcPct val="100000"/>
              </a:lnSpc>
              <a:defRPr sz="1800">
                <a:latin typeface="Arial" panose="020B0604020202020204" pitchFamily="34" charset="0"/>
                <a:cs typeface="Arial" panose="020B0604020202020204" pitchFamily="34" charset="0"/>
              </a:defRPr>
            </a:lvl4pPr>
            <a:lvl5pPr>
              <a:lnSpc>
                <a:spcPct val="100000"/>
              </a:lnSpc>
              <a:defRPr sz="1800">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BDA37517-E720-40ED-A300-15CA77BA66B8}" type="datetimeFigureOut">
              <a:rPr lang="ko-KR" altLang="en-US" smtClean="0"/>
              <a:t>2021-07-15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829D0A3-FFE2-49D3-B387-CFF2B256D371}" type="slidenum">
              <a:rPr lang="ko-KR" altLang="en-US" smtClean="0"/>
              <a:t>‹#›</a:t>
            </a:fld>
            <a:endParaRPr lang="ko-KR" altLang="en-US"/>
          </a:p>
        </p:txBody>
      </p:sp>
    </p:spTree>
    <p:extLst>
      <p:ext uri="{BB962C8B-B14F-4D97-AF65-F5344CB8AC3E}">
        <p14:creationId xmlns:p14="http://schemas.microsoft.com/office/powerpoint/2010/main" val="359993007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414600222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667728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둘째 수준</a:t>
            </a:r>
          </a:p>
          <a:p>
            <a:pPr marL="342900" lvl="2" indent="-342900" rtl="0">
              <a:lnSpc>
                <a:spcPct val="150000"/>
              </a:lnSpc>
              <a:spcBef>
                <a:spcPts val="1000"/>
              </a:spcBef>
              <a:spcAft>
                <a:spcPts val="1200"/>
              </a:spcAft>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171450" lvl="4" indent="-171450" rtl="0">
              <a:lnSpc>
                <a:spcPct val="150000"/>
              </a:lnSpc>
              <a:spcBef>
                <a:spcPts val="1000"/>
              </a:spcBef>
              <a:spcAft>
                <a:spcPts val="1200"/>
              </a:spcAft>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15일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383941808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2021-07-15</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56860381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2021-07-15</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82690719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32141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2"/>
                </a:solidFill>
                <a:latin typeface="+mj-lt"/>
              </a:defRPr>
            </a:lvl1pPr>
            <a:lvl2pPr marL="0" indent="0">
              <a:lnSpc>
                <a:spcPts val="2353"/>
              </a:lnSpc>
              <a:buNone/>
              <a:defRPr spc="0">
                <a:solidFill>
                  <a:schemeClr val="tx2"/>
                </a:soli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2021-07-15</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231798625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236853787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marL="171450" indent="-171450">
              <a:buFont typeface="Arial" panose="020B0604020202020204" pitchFamily="34" charset="0"/>
              <a:buChar char="•"/>
              <a:defRPr lang="en-US" sz="1200" dirty="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dirty="0" smtClean="0"/>
              <a:t>마스터 텍스트 스타일 편집</a:t>
            </a:r>
          </a:p>
          <a:p>
            <a:pPr marL="0" lvl="1" indent="0" rtl="0">
              <a:lnSpc>
                <a:spcPct val="150000"/>
              </a:lnSpc>
              <a:spcBef>
                <a:spcPts val="1000"/>
              </a:spcBef>
              <a:spcAft>
                <a:spcPts val="1200"/>
              </a:spcAft>
              <a:buNone/>
            </a:pPr>
            <a:r>
              <a:rPr lang="ko-KR" altLang="en-US" noProof="0" dirty="0" smtClean="0"/>
              <a:t>둘째 수준</a:t>
            </a:r>
          </a:p>
          <a:p>
            <a:pPr marL="0" lvl="2" indent="0" rtl="0">
              <a:lnSpc>
                <a:spcPct val="150000"/>
              </a:lnSpc>
              <a:spcBef>
                <a:spcPts val="1000"/>
              </a:spcBef>
              <a:spcAft>
                <a:spcPts val="1200"/>
              </a:spcAft>
              <a:buNone/>
            </a:pPr>
            <a:r>
              <a:rPr lang="ko-KR" altLang="en-US" noProof="0" dirty="0" smtClean="0"/>
              <a:t>셋째 수준</a:t>
            </a:r>
          </a:p>
          <a:p>
            <a:pPr marL="0" lvl="3" indent="0" rtl="0">
              <a:lnSpc>
                <a:spcPct val="150000"/>
              </a:lnSpc>
              <a:spcBef>
                <a:spcPts val="1000"/>
              </a:spcBef>
              <a:spcAft>
                <a:spcPts val="1200"/>
              </a:spcAft>
              <a:buNone/>
            </a:pPr>
            <a:r>
              <a:rPr lang="ko-KR" altLang="en-US" noProof="0" dirty="0" smtClean="0"/>
              <a:t>넷째 수준</a:t>
            </a:r>
          </a:p>
          <a:p>
            <a:pPr marL="0" lvl="4" indent="0" rtl="0">
              <a:lnSpc>
                <a:spcPct val="150000"/>
              </a:lnSpc>
              <a:spcBef>
                <a:spcPts val="1000"/>
              </a:spcBef>
              <a:spcAft>
                <a:spcPts val="1200"/>
              </a:spcAft>
              <a:buNone/>
            </a:pPr>
            <a:r>
              <a:rPr lang="ko-KR" altLang="en-US" noProof="0" dirty="0" smtClean="0"/>
              <a:t>다섯째 수준</a:t>
            </a:r>
            <a:endParaRPr lang="ko-KR" altLang="en-US" noProof="0" dirty="0"/>
          </a:p>
        </p:txBody>
      </p:sp>
    </p:spTree>
    <p:extLst>
      <p:ext uri="{BB962C8B-B14F-4D97-AF65-F5344CB8AC3E}">
        <p14:creationId xmlns:p14="http://schemas.microsoft.com/office/powerpoint/2010/main" val="61455038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a:xfrm>
            <a:off x="521208" y="1392294"/>
            <a:ext cx="10447592" cy="5179505"/>
          </a:xfrm>
        </p:spPr>
        <p:txBody>
          <a:bodyPr/>
          <a:lstStyle>
            <a:lvl1pPr>
              <a:defRPr sz="2400">
                <a:latin typeface="Arial" panose="020B0604020202020204" pitchFamily="34" charset="0"/>
                <a:cs typeface="Arial" panose="020B0604020202020204" pitchFamily="34" charset="0"/>
              </a:defRPr>
            </a:lvl1pPr>
            <a:lvl2pPr>
              <a:defRPr sz="2000" baseline="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09252309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902862" y="146051"/>
            <a:ext cx="10749642" cy="808491"/>
          </a:xfrm>
        </p:spPr>
        <p:txBody>
          <a:bodyPr/>
          <a:lstStyle>
            <a:lvl1pPr>
              <a:defRPr>
                <a:latin typeface="Arial" panose="020B0604020202020204" pitchFamily="34" charset="0"/>
                <a:ea typeface="나눔명조" panose="02020603020101020101" pitchFamily="18" charset="-127"/>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1047750" y="1483362"/>
            <a:ext cx="10741914" cy="4720590"/>
          </a:xfrm>
        </p:spPr>
        <p:txBody>
          <a:bodyPr/>
          <a:lstStyle>
            <a:lvl1pPr marL="342900" indent="-342900">
              <a:buFont typeface="Wingdings" panose="05000000000000000000" pitchFamily="2" charset="2"/>
              <a:buChar char="§"/>
              <a:defRPr sz="2800" baseline="0">
                <a:latin typeface="Arial" panose="020B0604020202020204" pitchFamily="34" charset="0"/>
                <a:cs typeface="Arial" panose="020B0604020202020204" pitchFamily="34" charset="0"/>
              </a:defRPr>
            </a:lvl1pPr>
            <a:lvl2pPr marL="742950" indent="-285750">
              <a:buFont typeface="Arial" panose="020B0604020202020204" pitchFamily="34" charset="0"/>
              <a:buChar char="•"/>
              <a:defRPr sz="2400">
                <a:latin typeface="Arial" panose="020B0604020202020204" pitchFamily="34" charset="0"/>
                <a:cs typeface="Arial" panose="020B0604020202020204" pitchFamily="34" charset="0"/>
              </a:defRPr>
            </a:lvl2pPr>
            <a:lvl3pPr>
              <a:lnSpc>
                <a:spcPct val="100000"/>
              </a:lnSpc>
              <a:defRPr sz="2000" baseline="0">
                <a:latin typeface="Arial" panose="020B0604020202020204" pitchFamily="34" charset="0"/>
                <a:cs typeface="Arial" panose="020B0604020202020204" pitchFamily="34" charset="0"/>
              </a:defRPr>
            </a:lvl3pPr>
            <a:lvl4pPr>
              <a:lnSpc>
                <a:spcPct val="100000"/>
              </a:lnSpc>
              <a:defRPr sz="1800">
                <a:latin typeface="Arial" panose="020B0604020202020204" pitchFamily="34" charset="0"/>
                <a:cs typeface="Arial" panose="020B0604020202020204" pitchFamily="34" charset="0"/>
              </a:defRPr>
            </a:lvl4pPr>
            <a:lvl5pPr>
              <a:lnSpc>
                <a:spcPct val="100000"/>
              </a:lnSpc>
              <a:defRPr sz="1800">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829D0A3-FFE2-49D3-B387-CFF2B256D371}" type="slidenum">
              <a:rPr lang="ko-KR" altLang="en-US" smtClean="0"/>
              <a:t>‹#›</a:t>
            </a:fld>
            <a:endParaRPr lang="ko-KR" altLang="en-US"/>
          </a:p>
        </p:txBody>
      </p:sp>
    </p:spTree>
    <p:extLst>
      <p:ext uri="{BB962C8B-B14F-4D97-AF65-F5344CB8AC3E}">
        <p14:creationId xmlns:p14="http://schemas.microsoft.com/office/powerpoint/2010/main" val="292339528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2021-07-15</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9790660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 수준</a:t>
            </a:r>
          </a:p>
          <a:p>
            <a:pPr marL="342900" lvl="2" indent="-342900" rtl="0">
              <a:lnSpc>
                <a:spcPct val="150000"/>
              </a:lnSpc>
              <a:spcBef>
                <a:spcPts val="1000"/>
              </a:spcBef>
              <a:spcAft>
                <a:spcPts val="1200"/>
              </a:spcAft>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171450" lvl="4" indent="-171450" rtl="0">
              <a:lnSpc>
                <a:spcPct val="150000"/>
              </a:lnSpc>
              <a:spcBef>
                <a:spcPts val="1000"/>
              </a:spcBef>
              <a:spcAft>
                <a:spcPts val="1200"/>
              </a:spcAft>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15일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399230005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2021-07-15</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208583208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2021-07-15</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75785351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0005077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33963807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smtClean="0"/>
              <a:t>마스터 제목 스타일 편집</a:t>
            </a:r>
            <a:endParaRPr lang="ko-KR" altLang="en-US" dirty="0"/>
          </a:p>
        </p:txBody>
      </p:sp>
      <p:sp>
        <p:nvSpPr>
          <p:cNvPr id="3" name="내용 개체 틀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smtClean="0"/>
              <a:t>마스터 텍스트 스타일 편집</a:t>
            </a:r>
          </a:p>
          <a:p>
            <a:pPr marL="0" lvl="1" indent="0" rtl="0">
              <a:lnSpc>
                <a:spcPct val="150000"/>
              </a:lnSpc>
              <a:spcBef>
                <a:spcPts val="1000"/>
              </a:spcBef>
              <a:spcAft>
                <a:spcPts val="1200"/>
              </a:spcAft>
              <a:buNone/>
            </a:pPr>
            <a:r>
              <a:rPr lang="ko-KR" altLang="en-US" smtClean="0"/>
              <a:t>둘째 수준</a:t>
            </a:r>
          </a:p>
          <a:p>
            <a:pPr marL="0" lvl="2" indent="0" rtl="0">
              <a:lnSpc>
                <a:spcPct val="150000"/>
              </a:lnSpc>
              <a:spcBef>
                <a:spcPts val="1000"/>
              </a:spcBef>
              <a:spcAft>
                <a:spcPts val="1200"/>
              </a:spcAft>
              <a:buNone/>
            </a:pPr>
            <a:r>
              <a:rPr lang="ko-KR" altLang="en-US" smtClean="0"/>
              <a:t>셋째 수준</a:t>
            </a:r>
          </a:p>
          <a:p>
            <a:pPr marL="0" lvl="3" indent="0" rtl="0">
              <a:lnSpc>
                <a:spcPct val="150000"/>
              </a:lnSpc>
              <a:spcBef>
                <a:spcPts val="1000"/>
              </a:spcBef>
              <a:spcAft>
                <a:spcPts val="1200"/>
              </a:spcAft>
              <a:buNone/>
            </a:pPr>
            <a:r>
              <a:rPr lang="ko-KR" altLang="en-US" smtClean="0"/>
              <a:t>넷째 수준</a:t>
            </a:r>
          </a:p>
          <a:p>
            <a:pPr marL="0" lvl="4" indent="0" rtl="0">
              <a:lnSpc>
                <a:spcPct val="150000"/>
              </a:lnSpc>
              <a:spcBef>
                <a:spcPts val="1000"/>
              </a:spcBef>
              <a:spcAft>
                <a:spcPts val="1200"/>
              </a:spcAft>
              <a:buNone/>
            </a:pPr>
            <a:r>
              <a:rPr lang="ko-KR" altLang="en-US"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15일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426100307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315789736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2021-07-15</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362629280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2055683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46805807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8650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2021-07-15</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48282450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07914705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8479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
            <a:ext cx="12192000" cy="17561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Light"/>
              <a:ea typeface="+mn-ea"/>
              <a:cs typeface="+mn-cs"/>
            </a:endParaRPr>
          </a:p>
        </p:txBody>
      </p:sp>
      <p:sp>
        <p:nvSpPr>
          <p:cNvPr id="7" name="Rectangle 6"/>
          <p:cNvSpPr/>
          <p:nvPr userDrawn="1"/>
        </p:nvSpPr>
        <p:spPr bwMode="auto">
          <a:xfrm>
            <a:off x="0" y="3575431"/>
            <a:ext cx="12192000" cy="3282570"/>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8" name="Rectangle 7"/>
          <p:cNvSpPr/>
          <p:nvPr userDrawn="1"/>
        </p:nvSpPr>
        <p:spPr bwMode="auto">
          <a:xfrm>
            <a:off x="1804149" y="1796852"/>
            <a:ext cx="10387851"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9" name="Rectangle 8"/>
          <p:cNvSpPr/>
          <p:nvPr userDrawn="1"/>
        </p:nvSpPr>
        <p:spPr bwMode="auto">
          <a:xfrm>
            <a:off x="1" y="1796852"/>
            <a:ext cx="1761724" cy="1737874"/>
          </a:xfrm>
          <a:prstGeom prst="rect">
            <a:avLst/>
          </a:prstGeom>
          <a:solidFill>
            <a:schemeClr val="accent5">
              <a:lumMod val="40000"/>
              <a:lumOff val="60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Isosceles Triangle 9"/>
          <p:cNvSpPr/>
          <p:nvPr userDrawn="1"/>
        </p:nvSpPr>
        <p:spPr bwMode="auto">
          <a:xfrm rot="5400000">
            <a:off x="-634294" y="2451287"/>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11" name="Rectangle 10"/>
          <p:cNvSpPr/>
          <p:nvPr userDrawn="1"/>
        </p:nvSpPr>
        <p:spPr bwMode="auto">
          <a:xfrm>
            <a:off x="7589626" y="3986802"/>
            <a:ext cx="3653949" cy="2146734"/>
          </a:xfrm>
          <a:prstGeom prst="rect">
            <a:avLst/>
          </a:prstGeom>
          <a:no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182854" tIns="91427" rIns="182854" bIns="91427" numCol="1" rtlCol="0" anchor="ctr" anchorCtr="0" compatLnSpc="1">
            <a:prstTxWarp prst="textNoShape">
              <a:avLst/>
            </a:prstTxWarp>
          </a:bodyPr>
          <a:lstStyle/>
          <a:p>
            <a:pPr marL="0" marR="0" lvl="0" indent="0" algn="l" defTabSz="685713"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grpSp>
        <p:nvGrpSpPr>
          <p:cNvPr id="12" name="Group 11"/>
          <p:cNvGrpSpPr/>
          <p:nvPr userDrawn="1"/>
        </p:nvGrpSpPr>
        <p:grpSpPr>
          <a:xfrm>
            <a:off x="9131768" y="3635214"/>
            <a:ext cx="572799" cy="572880"/>
            <a:chOff x="9526116" y="3593375"/>
            <a:chExt cx="572880" cy="572880"/>
          </a:xfrm>
        </p:grpSpPr>
        <p:sp>
          <p:nvSpPr>
            <p:cNvPr id="13" name="Oval 12"/>
            <p:cNvSpPr/>
            <p:nvPr/>
          </p:nvSpPr>
          <p:spPr bwMode="auto">
            <a:xfrm>
              <a:off x="9526116" y="3593375"/>
              <a:ext cx="572880" cy="572880"/>
            </a:xfrm>
            <a:prstGeom prst="ellipse">
              <a:avLst/>
            </a:prstGeom>
            <a:solidFill>
              <a:schemeClr val="bg1"/>
            </a:solid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69935" tIns="34968" rIns="69935" bIns="34968" numCol="1" rtlCol="0" anchor="ctr"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grpSp>
          <p:nvGrpSpPr>
            <p:cNvPr id="14" name="Group 13"/>
            <p:cNvGrpSpPr/>
            <p:nvPr/>
          </p:nvGrpSpPr>
          <p:grpSpPr>
            <a:xfrm>
              <a:off x="9665949" y="3694070"/>
              <a:ext cx="293216" cy="391951"/>
              <a:chOff x="3975884" y="1124470"/>
              <a:chExt cx="102337" cy="136797"/>
            </a:xfrm>
            <a:solidFill>
              <a:srgbClr val="FFC000"/>
            </a:solidFill>
          </p:grpSpPr>
          <p:sp>
            <p:nvSpPr>
              <p:cNvPr id="15" name="Freeform 119"/>
              <p:cNvSpPr>
                <a:spLocks/>
              </p:cNvSpPr>
              <p:nvPr/>
            </p:nvSpPr>
            <p:spPr bwMode="auto">
              <a:xfrm>
                <a:off x="4010344" y="1244037"/>
                <a:ext cx="33938" cy="17230"/>
              </a:xfrm>
              <a:custGeom>
                <a:avLst/>
                <a:gdLst>
                  <a:gd name="T0" fmla="*/ 97 w 196"/>
                  <a:gd name="T1" fmla="*/ 99 h 99"/>
                  <a:gd name="T2" fmla="*/ 97 w 196"/>
                  <a:gd name="T3" fmla="*/ 99 h 99"/>
                  <a:gd name="T4" fmla="*/ 107 w 196"/>
                  <a:gd name="T5" fmla="*/ 97 h 99"/>
                  <a:gd name="T6" fmla="*/ 118 w 196"/>
                  <a:gd name="T7" fmla="*/ 96 h 99"/>
                  <a:gd name="T8" fmla="*/ 127 w 196"/>
                  <a:gd name="T9" fmla="*/ 94 h 99"/>
                  <a:gd name="T10" fmla="*/ 135 w 196"/>
                  <a:gd name="T11" fmla="*/ 90 h 99"/>
                  <a:gd name="T12" fmla="*/ 144 w 196"/>
                  <a:gd name="T13" fmla="*/ 85 h 99"/>
                  <a:gd name="T14" fmla="*/ 153 w 196"/>
                  <a:gd name="T15" fmla="*/ 81 h 99"/>
                  <a:gd name="T16" fmla="*/ 160 w 196"/>
                  <a:gd name="T17" fmla="*/ 75 h 99"/>
                  <a:gd name="T18" fmla="*/ 166 w 196"/>
                  <a:gd name="T19" fmla="*/ 69 h 99"/>
                  <a:gd name="T20" fmla="*/ 174 w 196"/>
                  <a:gd name="T21" fmla="*/ 62 h 99"/>
                  <a:gd name="T22" fmla="*/ 179 w 196"/>
                  <a:gd name="T23" fmla="*/ 55 h 99"/>
                  <a:gd name="T24" fmla="*/ 184 w 196"/>
                  <a:gd name="T25" fmla="*/ 47 h 99"/>
                  <a:gd name="T26" fmla="*/ 188 w 196"/>
                  <a:gd name="T27" fmla="*/ 38 h 99"/>
                  <a:gd name="T28" fmla="*/ 191 w 196"/>
                  <a:gd name="T29" fmla="*/ 30 h 99"/>
                  <a:gd name="T30" fmla="*/ 194 w 196"/>
                  <a:gd name="T31" fmla="*/ 19 h 99"/>
                  <a:gd name="T32" fmla="*/ 196 w 196"/>
                  <a:gd name="T33" fmla="*/ 10 h 99"/>
                  <a:gd name="T34" fmla="*/ 196 w 196"/>
                  <a:gd name="T35" fmla="*/ 0 h 99"/>
                  <a:gd name="T36" fmla="*/ 0 w 196"/>
                  <a:gd name="T37" fmla="*/ 0 h 99"/>
                  <a:gd name="T38" fmla="*/ 0 w 196"/>
                  <a:gd name="T39" fmla="*/ 0 h 99"/>
                  <a:gd name="T40" fmla="*/ 0 w 196"/>
                  <a:gd name="T41" fmla="*/ 10 h 99"/>
                  <a:gd name="T42" fmla="*/ 2 w 196"/>
                  <a:gd name="T43" fmla="*/ 19 h 99"/>
                  <a:gd name="T44" fmla="*/ 4 w 196"/>
                  <a:gd name="T45" fmla="*/ 30 h 99"/>
                  <a:gd name="T46" fmla="*/ 7 w 196"/>
                  <a:gd name="T47" fmla="*/ 38 h 99"/>
                  <a:gd name="T48" fmla="*/ 12 w 196"/>
                  <a:gd name="T49" fmla="*/ 47 h 99"/>
                  <a:gd name="T50" fmla="*/ 16 w 196"/>
                  <a:gd name="T51" fmla="*/ 55 h 99"/>
                  <a:gd name="T52" fmla="*/ 22 w 196"/>
                  <a:gd name="T53" fmla="*/ 62 h 99"/>
                  <a:gd name="T54" fmla="*/ 28 w 196"/>
                  <a:gd name="T55" fmla="*/ 69 h 99"/>
                  <a:gd name="T56" fmla="*/ 35 w 196"/>
                  <a:gd name="T57" fmla="*/ 75 h 99"/>
                  <a:gd name="T58" fmla="*/ 43 w 196"/>
                  <a:gd name="T59" fmla="*/ 81 h 99"/>
                  <a:gd name="T60" fmla="*/ 52 w 196"/>
                  <a:gd name="T61" fmla="*/ 85 h 99"/>
                  <a:gd name="T62" fmla="*/ 59 w 196"/>
                  <a:gd name="T63" fmla="*/ 90 h 99"/>
                  <a:gd name="T64" fmla="*/ 69 w 196"/>
                  <a:gd name="T65" fmla="*/ 94 h 99"/>
                  <a:gd name="T66" fmla="*/ 78 w 196"/>
                  <a:gd name="T67" fmla="*/ 96 h 99"/>
                  <a:gd name="T68" fmla="*/ 88 w 196"/>
                  <a:gd name="T69" fmla="*/ 97 h 99"/>
                  <a:gd name="T70" fmla="*/ 97 w 196"/>
                  <a:gd name="T71" fmla="*/ 99 h 99"/>
                  <a:gd name="T72" fmla="*/ 97 w 196"/>
                  <a:gd name="T7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99">
                    <a:moveTo>
                      <a:pt x="97" y="99"/>
                    </a:moveTo>
                    <a:lnTo>
                      <a:pt x="97" y="99"/>
                    </a:lnTo>
                    <a:lnTo>
                      <a:pt x="107" y="97"/>
                    </a:lnTo>
                    <a:lnTo>
                      <a:pt x="118" y="96"/>
                    </a:lnTo>
                    <a:lnTo>
                      <a:pt x="127" y="94"/>
                    </a:lnTo>
                    <a:lnTo>
                      <a:pt x="135" y="90"/>
                    </a:lnTo>
                    <a:lnTo>
                      <a:pt x="144" y="85"/>
                    </a:lnTo>
                    <a:lnTo>
                      <a:pt x="153" y="81"/>
                    </a:lnTo>
                    <a:lnTo>
                      <a:pt x="160" y="75"/>
                    </a:lnTo>
                    <a:lnTo>
                      <a:pt x="166" y="69"/>
                    </a:lnTo>
                    <a:lnTo>
                      <a:pt x="174" y="62"/>
                    </a:lnTo>
                    <a:lnTo>
                      <a:pt x="179" y="55"/>
                    </a:lnTo>
                    <a:lnTo>
                      <a:pt x="184" y="47"/>
                    </a:lnTo>
                    <a:lnTo>
                      <a:pt x="188" y="38"/>
                    </a:lnTo>
                    <a:lnTo>
                      <a:pt x="191" y="30"/>
                    </a:lnTo>
                    <a:lnTo>
                      <a:pt x="194" y="19"/>
                    </a:lnTo>
                    <a:lnTo>
                      <a:pt x="196" y="10"/>
                    </a:lnTo>
                    <a:lnTo>
                      <a:pt x="196" y="0"/>
                    </a:lnTo>
                    <a:lnTo>
                      <a:pt x="0" y="0"/>
                    </a:lnTo>
                    <a:lnTo>
                      <a:pt x="0" y="0"/>
                    </a:lnTo>
                    <a:lnTo>
                      <a:pt x="0" y="10"/>
                    </a:lnTo>
                    <a:lnTo>
                      <a:pt x="2" y="19"/>
                    </a:lnTo>
                    <a:lnTo>
                      <a:pt x="4" y="30"/>
                    </a:lnTo>
                    <a:lnTo>
                      <a:pt x="7" y="38"/>
                    </a:lnTo>
                    <a:lnTo>
                      <a:pt x="12" y="47"/>
                    </a:lnTo>
                    <a:lnTo>
                      <a:pt x="16" y="55"/>
                    </a:lnTo>
                    <a:lnTo>
                      <a:pt x="22" y="62"/>
                    </a:lnTo>
                    <a:lnTo>
                      <a:pt x="28" y="69"/>
                    </a:lnTo>
                    <a:lnTo>
                      <a:pt x="35" y="75"/>
                    </a:lnTo>
                    <a:lnTo>
                      <a:pt x="43" y="81"/>
                    </a:lnTo>
                    <a:lnTo>
                      <a:pt x="52" y="85"/>
                    </a:lnTo>
                    <a:lnTo>
                      <a:pt x="59" y="90"/>
                    </a:lnTo>
                    <a:lnTo>
                      <a:pt x="69" y="94"/>
                    </a:lnTo>
                    <a:lnTo>
                      <a:pt x="78" y="96"/>
                    </a:lnTo>
                    <a:lnTo>
                      <a:pt x="88" y="97"/>
                    </a:lnTo>
                    <a:lnTo>
                      <a:pt x="97" y="99"/>
                    </a:lnTo>
                    <a:lnTo>
                      <a:pt x="97"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sp>
            <p:nvSpPr>
              <p:cNvPr id="16" name="Freeform 120"/>
              <p:cNvSpPr>
                <a:spLocks/>
              </p:cNvSpPr>
              <p:nvPr/>
            </p:nvSpPr>
            <p:spPr bwMode="auto">
              <a:xfrm>
                <a:off x="3975884" y="1124470"/>
                <a:ext cx="102337" cy="111213"/>
              </a:xfrm>
              <a:custGeom>
                <a:avLst/>
                <a:gdLst>
                  <a:gd name="T0" fmla="*/ 294 w 588"/>
                  <a:gd name="T1" fmla="*/ 0 h 639"/>
                  <a:gd name="T2" fmla="*/ 235 w 588"/>
                  <a:gd name="T3" fmla="*/ 6 h 639"/>
                  <a:gd name="T4" fmla="*/ 179 w 588"/>
                  <a:gd name="T5" fmla="*/ 24 h 639"/>
                  <a:gd name="T6" fmla="*/ 129 w 588"/>
                  <a:gd name="T7" fmla="*/ 50 h 639"/>
                  <a:gd name="T8" fmla="*/ 87 w 588"/>
                  <a:gd name="T9" fmla="*/ 87 h 639"/>
                  <a:gd name="T10" fmla="*/ 50 w 588"/>
                  <a:gd name="T11" fmla="*/ 130 h 639"/>
                  <a:gd name="T12" fmla="*/ 23 w 588"/>
                  <a:gd name="T13" fmla="*/ 180 h 639"/>
                  <a:gd name="T14" fmla="*/ 6 w 588"/>
                  <a:gd name="T15" fmla="*/ 236 h 639"/>
                  <a:gd name="T16" fmla="*/ 0 w 588"/>
                  <a:gd name="T17" fmla="*/ 294 h 639"/>
                  <a:gd name="T18" fmla="*/ 1 w 588"/>
                  <a:gd name="T19" fmla="*/ 317 h 639"/>
                  <a:gd name="T20" fmla="*/ 7 w 588"/>
                  <a:gd name="T21" fmla="*/ 358 h 639"/>
                  <a:gd name="T22" fmla="*/ 19 w 588"/>
                  <a:gd name="T23" fmla="*/ 397 h 639"/>
                  <a:gd name="T24" fmla="*/ 35 w 588"/>
                  <a:gd name="T25" fmla="*/ 434 h 639"/>
                  <a:gd name="T26" fmla="*/ 57 w 588"/>
                  <a:gd name="T27" fmla="*/ 468 h 639"/>
                  <a:gd name="T28" fmla="*/ 84 w 588"/>
                  <a:gd name="T29" fmla="*/ 499 h 639"/>
                  <a:gd name="T30" fmla="*/ 113 w 588"/>
                  <a:gd name="T31" fmla="*/ 527 h 639"/>
                  <a:gd name="T32" fmla="*/ 147 w 588"/>
                  <a:gd name="T33" fmla="*/ 549 h 639"/>
                  <a:gd name="T34" fmla="*/ 197 w 588"/>
                  <a:gd name="T35" fmla="*/ 639 h 639"/>
                  <a:gd name="T36" fmla="*/ 425 w 588"/>
                  <a:gd name="T37" fmla="*/ 558 h 639"/>
                  <a:gd name="T38" fmla="*/ 443 w 588"/>
                  <a:gd name="T39" fmla="*/ 549 h 639"/>
                  <a:gd name="T40" fmla="*/ 475 w 588"/>
                  <a:gd name="T41" fmla="*/ 527 h 639"/>
                  <a:gd name="T42" fmla="*/ 506 w 588"/>
                  <a:gd name="T43" fmla="*/ 499 h 639"/>
                  <a:gd name="T44" fmla="*/ 532 w 588"/>
                  <a:gd name="T45" fmla="*/ 468 h 639"/>
                  <a:gd name="T46" fmla="*/ 553 w 588"/>
                  <a:gd name="T47" fmla="*/ 434 h 639"/>
                  <a:gd name="T48" fmla="*/ 571 w 588"/>
                  <a:gd name="T49" fmla="*/ 397 h 639"/>
                  <a:gd name="T50" fmla="*/ 582 w 588"/>
                  <a:gd name="T51" fmla="*/ 358 h 639"/>
                  <a:gd name="T52" fmla="*/ 588 w 588"/>
                  <a:gd name="T53" fmla="*/ 317 h 639"/>
                  <a:gd name="T54" fmla="*/ 588 w 588"/>
                  <a:gd name="T55" fmla="*/ 294 h 639"/>
                  <a:gd name="T56" fmla="*/ 582 w 588"/>
                  <a:gd name="T57" fmla="*/ 236 h 639"/>
                  <a:gd name="T58" fmla="*/ 566 w 588"/>
                  <a:gd name="T59" fmla="*/ 180 h 639"/>
                  <a:gd name="T60" fmla="*/ 538 w 588"/>
                  <a:gd name="T61" fmla="*/ 130 h 639"/>
                  <a:gd name="T62" fmla="*/ 503 w 588"/>
                  <a:gd name="T63" fmla="*/ 87 h 639"/>
                  <a:gd name="T64" fmla="*/ 459 w 588"/>
                  <a:gd name="T65" fmla="*/ 50 h 639"/>
                  <a:gd name="T66" fmla="*/ 409 w 588"/>
                  <a:gd name="T67" fmla="*/ 24 h 639"/>
                  <a:gd name="T68" fmla="*/ 354 w 588"/>
                  <a:gd name="T69" fmla="*/ 6 h 639"/>
                  <a:gd name="T70" fmla="*/ 294 w 588"/>
                  <a:gd name="T7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8" h="639">
                    <a:moveTo>
                      <a:pt x="294" y="0"/>
                    </a:moveTo>
                    <a:lnTo>
                      <a:pt x="294" y="0"/>
                    </a:lnTo>
                    <a:lnTo>
                      <a:pt x="265" y="2"/>
                    </a:lnTo>
                    <a:lnTo>
                      <a:pt x="235" y="6"/>
                    </a:lnTo>
                    <a:lnTo>
                      <a:pt x="207" y="14"/>
                    </a:lnTo>
                    <a:lnTo>
                      <a:pt x="179" y="24"/>
                    </a:lnTo>
                    <a:lnTo>
                      <a:pt x="154" y="36"/>
                    </a:lnTo>
                    <a:lnTo>
                      <a:pt x="129" y="50"/>
                    </a:lnTo>
                    <a:lnTo>
                      <a:pt x="107" y="68"/>
                    </a:lnTo>
                    <a:lnTo>
                      <a:pt x="87" y="87"/>
                    </a:lnTo>
                    <a:lnTo>
                      <a:pt x="68" y="108"/>
                    </a:lnTo>
                    <a:lnTo>
                      <a:pt x="50" y="130"/>
                    </a:lnTo>
                    <a:lnTo>
                      <a:pt x="35" y="155"/>
                    </a:lnTo>
                    <a:lnTo>
                      <a:pt x="23" y="180"/>
                    </a:lnTo>
                    <a:lnTo>
                      <a:pt x="13" y="208"/>
                    </a:lnTo>
                    <a:lnTo>
                      <a:pt x="6" y="236"/>
                    </a:lnTo>
                    <a:lnTo>
                      <a:pt x="1" y="265"/>
                    </a:lnTo>
                    <a:lnTo>
                      <a:pt x="0" y="294"/>
                    </a:lnTo>
                    <a:lnTo>
                      <a:pt x="0" y="294"/>
                    </a:lnTo>
                    <a:lnTo>
                      <a:pt x="1" y="317"/>
                    </a:lnTo>
                    <a:lnTo>
                      <a:pt x="3" y="337"/>
                    </a:lnTo>
                    <a:lnTo>
                      <a:pt x="7" y="358"/>
                    </a:lnTo>
                    <a:lnTo>
                      <a:pt x="12" y="378"/>
                    </a:lnTo>
                    <a:lnTo>
                      <a:pt x="19" y="397"/>
                    </a:lnTo>
                    <a:lnTo>
                      <a:pt x="26" y="417"/>
                    </a:lnTo>
                    <a:lnTo>
                      <a:pt x="35" y="434"/>
                    </a:lnTo>
                    <a:lnTo>
                      <a:pt x="46" y="452"/>
                    </a:lnTo>
                    <a:lnTo>
                      <a:pt x="57" y="468"/>
                    </a:lnTo>
                    <a:lnTo>
                      <a:pt x="71" y="484"/>
                    </a:lnTo>
                    <a:lnTo>
                      <a:pt x="84" y="499"/>
                    </a:lnTo>
                    <a:lnTo>
                      <a:pt x="99" y="514"/>
                    </a:lnTo>
                    <a:lnTo>
                      <a:pt x="113" y="527"/>
                    </a:lnTo>
                    <a:lnTo>
                      <a:pt x="129" y="539"/>
                    </a:lnTo>
                    <a:lnTo>
                      <a:pt x="147" y="549"/>
                    </a:lnTo>
                    <a:lnTo>
                      <a:pt x="165" y="558"/>
                    </a:lnTo>
                    <a:lnTo>
                      <a:pt x="197" y="639"/>
                    </a:lnTo>
                    <a:lnTo>
                      <a:pt x="393" y="639"/>
                    </a:lnTo>
                    <a:lnTo>
                      <a:pt x="425" y="558"/>
                    </a:lnTo>
                    <a:lnTo>
                      <a:pt x="425" y="558"/>
                    </a:lnTo>
                    <a:lnTo>
                      <a:pt x="443" y="549"/>
                    </a:lnTo>
                    <a:lnTo>
                      <a:pt x="459" y="539"/>
                    </a:lnTo>
                    <a:lnTo>
                      <a:pt x="475" y="527"/>
                    </a:lnTo>
                    <a:lnTo>
                      <a:pt x="491" y="514"/>
                    </a:lnTo>
                    <a:lnTo>
                      <a:pt x="506" y="499"/>
                    </a:lnTo>
                    <a:lnTo>
                      <a:pt x="519" y="484"/>
                    </a:lnTo>
                    <a:lnTo>
                      <a:pt x="532" y="468"/>
                    </a:lnTo>
                    <a:lnTo>
                      <a:pt x="543" y="452"/>
                    </a:lnTo>
                    <a:lnTo>
                      <a:pt x="553" y="434"/>
                    </a:lnTo>
                    <a:lnTo>
                      <a:pt x="562" y="417"/>
                    </a:lnTo>
                    <a:lnTo>
                      <a:pt x="571" y="397"/>
                    </a:lnTo>
                    <a:lnTo>
                      <a:pt x="577" y="378"/>
                    </a:lnTo>
                    <a:lnTo>
                      <a:pt x="582" y="358"/>
                    </a:lnTo>
                    <a:lnTo>
                      <a:pt x="585" y="337"/>
                    </a:lnTo>
                    <a:lnTo>
                      <a:pt x="588" y="317"/>
                    </a:lnTo>
                    <a:lnTo>
                      <a:pt x="588" y="294"/>
                    </a:lnTo>
                    <a:lnTo>
                      <a:pt x="588" y="294"/>
                    </a:lnTo>
                    <a:lnTo>
                      <a:pt x="587" y="265"/>
                    </a:lnTo>
                    <a:lnTo>
                      <a:pt x="582" y="236"/>
                    </a:lnTo>
                    <a:lnTo>
                      <a:pt x="575" y="208"/>
                    </a:lnTo>
                    <a:lnTo>
                      <a:pt x="566" y="180"/>
                    </a:lnTo>
                    <a:lnTo>
                      <a:pt x="553" y="155"/>
                    </a:lnTo>
                    <a:lnTo>
                      <a:pt x="538" y="130"/>
                    </a:lnTo>
                    <a:lnTo>
                      <a:pt x="522" y="108"/>
                    </a:lnTo>
                    <a:lnTo>
                      <a:pt x="503" y="87"/>
                    </a:lnTo>
                    <a:lnTo>
                      <a:pt x="482" y="68"/>
                    </a:lnTo>
                    <a:lnTo>
                      <a:pt x="459" y="50"/>
                    </a:lnTo>
                    <a:lnTo>
                      <a:pt x="435" y="36"/>
                    </a:lnTo>
                    <a:lnTo>
                      <a:pt x="409" y="24"/>
                    </a:lnTo>
                    <a:lnTo>
                      <a:pt x="382" y="14"/>
                    </a:lnTo>
                    <a:lnTo>
                      <a:pt x="354" y="6"/>
                    </a:lnTo>
                    <a:lnTo>
                      <a:pt x="325" y="2"/>
                    </a:lnTo>
                    <a:lnTo>
                      <a:pt x="294" y="0"/>
                    </a:lnTo>
                    <a:lnTo>
                      <a:pt x="2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grpSp>
      </p:grpSp>
    </p:spTree>
    <p:extLst>
      <p:ext uri="{BB962C8B-B14F-4D97-AF65-F5344CB8AC3E}">
        <p14:creationId xmlns:p14="http://schemas.microsoft.com/office/powerpoint/2010/main" val="130731864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609407"/>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600"/>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019529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비교">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412626" y="1193299"/>
            <a:ext cx="5476462" cy="5024506"/>
          </a:xfrm>
        </p:spPr>
        <p:txBody>
          <a:bodyPr>
            <a:normAutofit/>
          </a:bodyPr>
          <a:lstStyle>
            <a:lvl1pPr>
              <a:defRPr sz="3200" baseline="0">
                <a:latin typeface="Segoe Pro Light" panose="020B0302040504020203" pitchFamily="34" charset="0"/>
                <a:ea typeface="나눔바른고딕 Light" panose="020B0603020101020101" pitchFamily="50" charset="-127"/>
              </a:defRPr>
            </a:lvl1pPr>
            <a:lvl2pPr>
              <a:defRPr sz="2800" baseline="0">
                <a:latin typeface="Segoe Pro Light" panose="020B0302040504020203" pitchFamily="34" charset="0"/>
                <a:ea typeface="나눔바른고딕 Light" panose="020B0603020101020101" pitchFamily="50" charset="-127"/>
              </a:defRPr>
            </a:lvl2pPr>
            <a:lvl3pPr>
              <a:defRPr sz="2400" baseline="0">
                <a:latin typeface="Segoe Pro Light" panose="020B0302040504020203" pitchFamily="34" charset="0"/>
                <a:ea typeface="나눔바른고딕 Light" panose="020B0603020101020101" pitchFamily="50" charset="-127"/>
              </a:defRPr>
            </a:lvl3pPr>
            <a:lvl4pPr>
              <a:defRPr sz="2000" baseline="0">
                <a:latin typeface="Segoe Pro Light" panose="020B0302040504020203" pitchFamily="34" charset="0"/>
                <a:ea typeface="나눔바른고딕 Light" panose="020B0603020101020101" pitchFamily="50" charset="-127"/>
              </a:defRPr>
            </a:lvl4pPr>
            <a:lvl5pPr>
              <a:defRPr sz="1800" baseline="0">
                <a:latin typeface="Segoe Pro Light" panose="020B0302040504020203" pitchFamily="34" charset="0"/>
                <a:ea typeface="나눔바른고딕 Light" panose="020B0603020101020101" pitchFamily="50"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8" name="Content Placeholder 3"/>
          <p:cNvSpPr>
            <a:spLocks noGrp="1"/>
          </p:cNvSpPr>
          <p:nvPr>
            <p:ph sz="half" idx="2"/>
          </p:nvPr>
        </p:nvSpPr>
        <p:spPr>
          <a:xfrm>
            <a:off x="6012270" y="1193299"/>
            <a:ext cx="5701747" cy="5024505"/>
          </a:xfrm>
        </p:spPr>
        <p:txBody>
          <a:bodyPr>
            <a:normAutofit/>
          </a:bodyPr>
          <a:lstStyle>
            <a:lvl1pPr>
              <a:defRPr sz="3200" baseline="0">
                <a:latin typeface="Segoe Pro Light" panose="020B0302040504020203" pitchFamily="34" charset="0"/>
                <a:ea typeface="나눔바른고딕 Light" panose="020B0603020101020101" pitchFamily="50" charset="-127"/>
              </a:defRPr>
            </a:lvl1pPr>
            <a:lvl2pPr>
              <a:defRPr sz="2800" baseline="0">
                <a:latin typeface="Segoe Pro Light" panose="020B0302040504020203" pitchFamily="34" charset="0"/>
                <a:ea typeface="나눔바른고딕 Light" panose="020B0603020101020101" pitchFamily="50" charset="-127"/>
              </a:defRPr>
            </a:lvl2pPr>
            <a:lvl3pPr>
              <a:defRPr sz="2400" baseline="0">
                <a:latin typeface="Segoe Pro Light" panose="020B0302040504020203" pitchFamily="34" charset="0"/>
                <a:ea typeface="나눔바른고딕 Light" panose="020B0603020101020101" pitchFamily="50" charset="-127"/>
              </a:defRPr>
            </a:lvl3pPr>
            <a:lvl4pPr>
              <a:defRPr sz="2000" baseline="0">
                <a:latin typeface="Segoe Pro Light" panose="020B0302040504020203" pitchFamily="34" charset="0"/>
                <a:ea typeface="나눔바른고딕 Light" panose="020B0603020101020101" pitchFamily="50" charset="-127"/>
              </a:defRPr>
            </a:lvl4pPr>
            <a:lvl5pPr>
              <a:defRPr sz="1800" baseline="0">
                <a:latin typeface="Segoe Pro Light" panose="020B0302040504020203" pitchFamily="34" charset="0"/>
                <a:ea typeface="나눔바른고딕 Light" panose="020B0603020101020101" pitchFamily="50"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9" name="제목 1"/>
          <p:cNvSpPr>
            <a:spLocks noGrp="1"/>
          </p:cNvSpPr>
          <p:nvPr>
            <p:ph type="title"/>
          </p:nvPr>
        </p:nvSpPr>
        <p:spPr>
          <a:xfrm>
            <a:off x="412626" y="56508"/>
            <a:ext cx="10982739" cy="969685"/>
          </a:xfrm>
        </p:spPr>
        <p:txBody>
          <a:bodyPr anchor="b">
            <a:normAutofit/>
          </a:bodyPr>
          <a:lstStyle>
            <a:lvl1pPr>
              <a:defRPr sz="4400" baseline="0">
                <a:latin typeface="+mj-lt"/>
                <a:ea typeface="+mj-ea"/>
              </a:defRPr>
            </a:lvl1pPr>
          </a:lstStyle>
          <a:p>
            <a:r>
              <a:rPr lang="ko-KR" altLang="en-US"/>
              <a:t>마스터 제목 스타일 편집</a:t>
            </a:r>
            <a:endParaRPr lang="ko-KR" altLang="en-US" dirty="0"/>
          </a:p>
        </p:txBody>
      </p:sp>
    </p:spTree>
    <p:extLst>
      <p:ext uri="{BB962C8B-B14F-4D97-AF65-F5344CB8AC3E}">
        <p14:creationId xmlns:p14="http://schemas.microsoft.com/office/powerpoint/2010/main" val="309250449"/>
      </p:ext>
    </p:extLst>
  </p:cSld>
  <p:clrMapOvr>
    <a:masterClrMapping/>
  </p:clrMapOvr>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cSld name="표지">
    <p:spTree>
      <p:nvGrpSpPr>
        <p:cNvPr id="1" name=""/>
        <p:cNvGrpSpPr/>
        <p:nvPr/>
      </p:nvGrpSpPr>
      <p:grpSpPr>
        <a:xfrm>
          <a:off x="0" y="0"/>
          <a:ext cx="0" cy="0"/>
          <a:chOff x="0" y="0"/>
          <a:chExt cx="0" cy="0"/>
        </a:xfrm>
      </p:grpSpPr>
      <p:sp>
        <p:nvSpPr>
          <p:cNvPr id="2" name="Title 1"/>
          <p:cNvSpPr>
            <a:spLocks noGrp="1"/>
          </p:cNvSpPr>
          <p:nvPr>
            <p:ph type="title"/>
          </p:nvPr>
        </p:nvSpPr>
        <p:spPr>
          <a:xfrm>
            <a:off x="831850" y="1883802"/>
            <a:ext cx="10515600" cy="1903701"/>
          </a:xfrm>
        </p:spPr>
        <p:txBody>
          <a:bodyPr anchor="b">
            <a:normAutofit/>
          </a:bodyPr>
          <a:lstStyle>
            <a:lvl1pPr>
              <a:defRPr sz="5400" baseline="0">
                <a:latin typeface="+mj-lt"/>
                <a:ea typeface="+mj-ea"/>
              </a:defRPr>
            </a:lvl1pPr>
          </a:lstStyle>
          <a:p>
            <a:r>
              <a:rPr lang="ko-KR" altLang="en-US"/>
              <a:t>마스터 제목 스타일 편집</a:t>
            </a:r>
            <a:endParaRPr lang="ko-KR" altLang="en-US" dirty="0"/>
          </a:p>
        </p:txBody>
      </p:sp>
      <p:sp>
        <p:nvSpPr>
          <p:cNvPr id="3" name="Text Placeholder 2"/>
          <p:cNvSpPr>
            <a:spLocks noGrp="1"/>
          </p:cNvSpPr>
          <p:nvPr>
            <p:ph type="body" idx="1"/>
          </p:nvPr>
        </p:nvSpPr>
        <p:spPr>
          <a:xfrm>
            <a:off x="838200" y="4147710"/>
            <a:ext cx="10509250" cy="1500187"/>
          </a:xfrm>
        </p:spPr>
        <p:txBody>
          <a:bodyPr/>
          <a:lstStyle>
            <a:lvl1pPr marL="0" indent="0">
              <a:buNone/>
              <a:defRPr sz="2400" baseline="0">
                <a:solidFill>
                  <a:schemeClr val="tx1">
                    <a:lumMod val="75000"/>
                    <a:lumOff val="25000"/>
                  </a:schemeClr>
                </a:solidFill>
                <a:latin typeface="Segoe Pro Light" panose="020B0302040504020203" pitchFamily="34" charset="0"/>
                <a:ea typeface="나눔바른고딕 Light" panose="020B0603020101020101" pitchFamily="50"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Tree>
    <p:extLst>
      <p:ext uri="{BB962C8B-B14F-4D97-AF65-F5344CB8AC3E}">
        <p14:creationId xmlns:p14="http://schemas.microsoft.com/office/powerpoint/2010/main" val="2519749125"/>
      </p:ext>
    </p:extLst>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283744" y="254736"/>
            <a:ext cx="11668907" cy="6450992"/>
          </a:xfrm>
          <a:prstGeom prst="rect">
            <a:avLst/>
          </a:prstGeom>
          <a:no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9" name="Rectangle 8"/>
          <p:cNvSpPr/>
          <p:nvPr userDrawn="1"/>
        </p:nvSpPr>
        <p:spPr>
          <a:xfrm>
            <a:off x="283743" y="254736"/>
            <a:ext cx="1490604" cy="6450992"/>
          </a:xfrm>
          <a:prstGeom prst="rect">
            <a:avLst/>
          </a:pr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8" name="Rectangle 7"/>
          <p:cNvSpPr/>
          <p:nvPr userDrawn="1"/>
        </p:nvSpPr>
        <p:spPr>
          <a:xfrm>
            <a:off x="90549" y="93440"/>
            <a:ext cx="702529" cy="632273"/>
          </a:xfrm>
          <a:prstGeom prst="rect">
            <a:avLst/>
          </a:prstGeom>
          <a:solidFill>
            <a:schemeClr val="bg1"/>
          </a:solid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3" name="Content Placeholder 2"/>
          <p:cNvSpPr>
            <a:spLocks noGrp="1"/>
          </p:cNvSpPr>
          <p:nvPr>
            <p:ph idx="1" hasCustomPrompt="1"/>
          </p:nvPr>
        </p:nvSpPr>
        <p:spPr>
          <a:xfrm>
            <a:off x="1967542" y="1652297"/>
            <a:ext cx="9697077" cy="4887449"/>
          </a:xfrm>
        </p:spPr>
        <p:txBody>
          <a:bodyPr anchor="t">
            <a:normAutofit/>
          </a:bodyPr>
          <a:lstStyle>
            <a:lvl1pPr marL="411480" indent="-411480" algn="l">
              <a:lnSpc>
                <a:spcPct val="150000"/>
              </a:lnSpc>
              <a:buFont typeface="Arial" panose="020B0604020202020204" pitchFamily="34" charset="0"/>
              <a:buChar char="•"/>
              <a:defRPr sz="1320" b="1">
                <a:latin typeface="맑은 고딕" panose="020B0503020000020004" pitchFamily="50" charset="-127"/>
                <a:ea typeface="맑은 고딕" panose="020B0503020000020004" pitchFamily="50" charset="-127"/>
              </a:defRPr>
            </a:lvl1pPr>
            <a:lvl2pPr marL="754380" indent="-342900">
              <a:lnSpc>
                <a:spcPct val="150000"/>
              </a:lnSpc>
              <a:buFont typeface="Wingdings" panose="05000000000000000000" pitchFamily="2" charset="2"/>
              <a:buChar char="§"/>
              <a:defRPr sz="1260" b="1"/>
            </a:lvl2pPr>
            <a:lvl3pPr>
              <a:lnSpc>
                <a:spcPct val="150000"/>
              </a:lnSpc>
              <a:defRPr/>
            </a:lvl3pPr>
            <a:lvl4pPr>
              <a:lnSpc>
                <a:spcPct val="150000"/>
              </a:lnSpc>
              <a:defRPr/>
            </a:lvl4pPr>
            <a:lvl5pPr>
              <a:lnSpc>
                <a:spcPct val="150000"/>
              </a:lnSpc>
              <a:defRPr/>
            </a:lvl5pPr>
          </a:lstStyle>
          <a:p>
            <a:pPr lvl="0"/>
            <a:r>
              <a:rPr lang="en-US" altLang="ko-KR" dirty="0" smtClean="0"/>
              <a:t>Article</a:t>
            </a:r>
          </a:p>
          <a:p>
            <a:pPr lvl="1"/>
            <a:r>
              <a:rPr lang="ko-KR" altLang="en-US" dirty="0" smtClean="0"/>
              <a:t>내용</a:t>
            </a:r>
            <a:endParaRPr lang="en-US" dirty="0"/>
          </a:p>
        </p:txBody>
      </p:sp>
      <p:sp>
        <p:nvSpPr>
          <p:cNvPr id="14" name="Title 1"/>
          <p:cNvSpPr>
            <a:spLocks noGrp="1"/>
          </p:cNvSpPr>
          <p:nvPr>
            <p:ph type="title" hasCustomPrompt="1"/>
          </p:nvPr>
        </p:nvSpPr>
        <p:spPr>
          <a:xfrm>
            <a:off x="1949210" y="390725"/>
            <a:ext cx="9811420" cy="667318"/>
          </a:xfrm>
        </p:spPr>
        <p:txBody>
          <a:bodyPr anchor="ctr">
            <a:noAutofit/>
          </a:bodyPr>
          <a:lstStyle>
            <a:lvl1pPr algn="l">
              <a:lnSpc>
                <a:spcPct val="100000"/>
              </a:lnSpc>
              <a:defRPr sz="2400" b="1">
                <a:latin typeface="맑은 고딕" panose="020B0503020000020004" pitchFamily="50" charset="-127"/>
                <a:ea typeface="맑은 고딕" panose="020B0503020000020004" pitchFamily="50" charset="-127"/>
              </a:defRPr>
            </a:lvl1pPr>
          </a:lstStyle>
          <a:p>
            <a:r>
              <a:rPr lang="en-US" altLang="ko-KR" dirty="0" smtClean="0"/>
              <a:t>Main Title</a:t>
            </a:r>
            <a:endParaRPr lang="en-US" dirty="0"/>
          </a:p>
        </p:txBody>
      </p:sp>
      <p:sp>
        <p:nvSpPr>
          <p:cNvPr id="15" name="Content Placeholder 17"/>
          <p:cNvSpPr>
            <a:spLocks noGrp="1"/>
          </p:cNvSpPr>
          <p:nvPr>
            <p:ph sz="quarter" idx="15" hasCustomPrompt="1"/>
          </p:nvPr>
        </p:nvSpPr>
        <p:spPr>
          <a:xfrm>
            <a:off x="1944117" y="1111402"/>
            <a:ext cx="9816513" cy="487536"/>
          </a:xfrm>
        </p:spPr>
        <p:txBody>
          <a:bodyPr lIns="0" rIns="0">
            <a:noAutofit/>
          </a:bodyPr>
          <a:lstStyle>
            <a:lvl1pPr algn="l">
              <a:defRPr sz="1440" b="1">
                <a:solidFill>
                  <a:schemeClr val="tx1">
                    <a:lumMod val="50000"/>
                    <a:lumOff val="50000"/>
                  </a:schemeClr>
                </a:solidFill>
                <a:latin typeface="맑은 고딕" panose="020B0503020000020004" pitchFamily="50" charset="-127"/>
                <a:ea typeface="맑은 고딕" panose="020B0503020000020004" pitchFamily="50" charset="-127"/>
              </a:defRPr>
            </a:lvl1pPr>
          </a:lstStyle>
          <a:p>
            <a:pPr lvl="0"/>
            <a:r>
              <a:rPr lang="en-US" altLang="ko-KR" dirty="0" smtClean="0"/>
              <a:t>|  SUBTITLE</a:t>
            </a:r>
            <a:endParaRPr lang="ko-KR" altLang="en-US" dirty="0"/>
          </a:p>
        </p:txBody>
      </p:sp>
      <p:pic>
        <p:nvPicPr>
          <p:cNvPr id="1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6995" y="188000"/>
            <a:ext cx="502312" cy="452081"/>
          </a:xfrm>
          <a:prstGeom prst="rect">
            <a:avLst/>
          </a:prstGeom>
        </p:spPr>
      </p:pic>
      <p:sp>
        <p:nvSpPr>
          <p:cNvPr id="12" name="Slide Number Placeholder 5"/>
          <p:cNvSpPr>
            <a:spLocks noGrp="1"/>
          </p:cNvSpPr>
          <p:nvPr>
            <p:ph type="sldNum" sz="quarter" idx="12"/>
          </p:nvPr>
        </p:nvSpPr>
        <p:spPr>
          <a:xfrm>
            <a:off x="313062" y="6359146"/>
            <a:ext cx="702529" cy="353419"/>
          </a:xfrm>
        </p:spPr>
        <p:txBody>
          <a:bodyPr/>
          <a:lstStyle>
            <a:lvl1pPr algn="l">
              <a:defRPr sz="960" b="1">
                <a:solidFill>
                  <a:schemeClr val="bg1"/>
                </a:solidFill>
                <a:latin typeface="맑은 고딕" panose="020B0503020000020004" pitchFamily="50" charset="-127"/>
                <a:ea typeface="맑은 고딕" panose="020B0503020000020004" pitchFamily="50" charset="-127"/>
              </a:defRPr>
            </a:lvl1pPr>
          </a:lstStyle>
          <a:p>
            <a:fld id="{83821006-830A-4DC9-931C-0BF3622F5775}" type="slidenum">
              <a:rPr lang="ko-KR" altLang="en-US" smtClean="0"/>
              <a:pPr/>
              <a:t>‹#›</a:t>
            </a:fld>
            <a:endParaRPr lang="ko-KR" altLang="en-US" dirty="0"/>
          </a:p>
        </p:txBody>
      </p:sp>
      <p:sp>
        <p:nvSpPr>
          <p:cNvPr id="18" name="텍스트 개체 틀 14"/>
          <p:cNvSpPr>
            <a:spLocks noGrp="1"/>
          </p:cNvSpPr>
          <p:nvPr>
            <p:ph type="body" sz="quarter" idx="13" hasCustomPrompt="1"/>
          </p:nvPr>
        </p:nvSpPr>
        <p:spPr>
          <a:xfrm>
            <a:off x="677579" y="6151435"/>
            <a:ext cx="1056117" cy="604867"/>
          </a:xfrm>
        </p:spPr>
        <p:txBody>
          <a:bodyPr>
            <a:noAutofit/>
          </a:bodyPr>
          <a:lstStyle>
            <a:lvl1pPr algn="dist">
              <a:lnSpc>
                <a:spcPct val="100000"/>
              </a:lnSpc>
              <a:defRPr sz="960" b="1">
                <a:solidFill>
                  <a:schemeClr val="bg1"/>
                </a:solidFill>
                <a:effectLst/>
              </a:defRPr>
            </a:lvl1pPr>
          </a:lstStyle>
          <a:p>
            <a:r>
              <a:rPr lang="en-US" altLang="ko-KR" dirty="0" smtClean="0"/>
              <a:t>SILLA</a:t>
            </a:r>
          </a:p>
          <a:p>
            <a:r>
              <a:rPr lang="en-US" altLang="ko-KR" dirty="0" smtClean="0"/>
              <a:t>UNIVERSITY</a:t>
            </a:r>
            <a:endParaRPr lang="ko-KR" altLang="en-US" dirty="0"/>
          </a:p>
        </p:txBody>
      </p:sp>
    </p:spTree>
    <p:extLst>
      <p:ext uri="{BB962C8B-B14F-4D97-AF65-F5344CB8AC3E}">
        <p14:creationId xmlns:p14="http://schemas.microsoft.com/office/powerpoint/2010/main" val="279419222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283744" y="254736"/>
            <a:ext cx="11668907" cy="6450992"/>
          </a:xfrm>
          <a:prstGeom prst="rect">
            <a:avLst/>
          </a:prstGeom>
          <a:no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14" name="Title 1"/>
          <p:cNvSpPr>
            <a:spLocks noGrp="1"/>
          </p:cNvSpPr>
          <p:nvPr>
            <p:ph type="title" hasCustomPrompt="1"/>
          </p:nvPr>
        </p:nvSpPr>
        <p:spPr>
          <a:xfrm>
            <a:off x="1949210" y="390725"/>
            <a:ext cx="9811420" cy="667318"/>
          </a:xfrm>
        </p:spPr>
        <p:txBody>
          <a:bodyPr anchor="ctr">
            <a:noAutofit/>
          </a:bodyPr>
          <a:lstStyle>
            <a:lvl1pPr algn="l">
              <a:lnSpc>
                <a:spcPct val="100000"/>
              </a:lnSpc>
              <a:defRPr sz="2400" b="1">
                <a:latin typeface="맑은 고딕" panose="020B0503020000020004" pitchFamily="50" charset="-127"/>
                <a:ea typeface="맑은 고딕" panose="020B0503020000020004" pitchFamily="50" charset="-127"/>
              </a:defRPr>
            </a:lvl1pPr>
          </a:lstStyle>
          <a:p>
            <a:r>
              <a:rPr lang="en-US" altLang="ko-KR" dirty="0" smtClean="0"/>
              <a:t>Main Title</a:t>
            </a:r>
            <a:endParaRPr lang="en-US" dirty="0"/>
          </a:p>
        </p:txBody>
      </p:sp>
      <p:sp>
        <p:nvSpPr>
          <p:cNvPr id="15" name="Content Placeholder 17"/>
          <p:cNvSpPr>
            <a:spLocks noGrp="1"/>
          </p:cNvSpPr>
          <p:nvPr>
            <p:ph sz="quarter" idx="15" hasCustomPrompt="1"/>
          </p:nvPr>
        </p:nvSpPr>
        <p:spPr>
          <a:xfrm>
            <a:off x="1944117" y="1111402"/>
            <a:ext cx="9816513" cy="487536"/>
          </a:xfrm>
        </p:spPr>
        <p:txBody>
          <a:bodyPr lIns="0" rIns="0">
            <a:noAutofit/>
          </a:bodyPr>
          <a:lstStyle>
            <a:lvl1pPr algn="l">
              <a:defRPr sz="1440" b="1">
                <a:solidFill>
                  <a:schemeClr val="tx1">
                    <a:lumMod val="50000"/>
                    <a:lumOff val="50000"/>
                  </a:schemeClr>
                </a:solidFill>
                <a:latin typeface="맑은 고딕" panose="020B0503020000020004" pitchFamily="50" charset="-127"/>
                <a:ea typeface="맑은 고딕" panose="020B0503020000020004" pitchFamily="50" charset="-127"/>
              </a:defRPr>
            </a:lvl1pPr>
          </a:lstStyle>
          <a:p>
            <a:pPr lvl="0"/>
            <a:r>
              <a:rPr lang="en-US" altLang="ko-KR" dirty="0" smtClean="0"/>
              <a:t>|  SUBTITLE</a:t>
            </a:r>
            <a:endParaRPr lang="ko-KR" altLang="en-US" dirty="0"/>
          </a:p>
        </p:txBody>
      </p:sp>
      <p:sp>
        <p:nvSpPr>
          <p:cNvPr id="27" name="Rectangle 60"/>
          <p:cNvSpPr/>
          <p:nvPr userDrawn="1"/>
        </p:nvSpPr>
        <p:spPr>
          <a:xfrm>
            <a:off x="4501820"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28" name="Rectangle 61"/>
          <p:cNvSpPr/>
          <p:nvPr userDrawn="1"/>
        </p:nvSpPr>
        <p:spPr>
          <a:xfrm>
            <a:off x="4501820"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29" name="Rectangle 62"/>
          <p:cNvSpPr/>
          <p:nvPr userDrawn="1"/>
        </p:nvSpPr>
        <p:spPr>
          <a:xfrm>
            <a:off x="7038653"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0" name="Rectangle 63"/>
          <p:cNvSpPr/>
          <p:nvPr userDrawn="1"/>
        </p:nvSpPr>
        <p:spPr>
          <a:xfrm>
            <a:off x="7038653"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1" name="Rectangle 64"/>
          <p:cNvSpPr/>
          <p:nvPr userDrawn="1"/>
        </p:nvSpPr>
        <p:spPr>
          <a:xfrm>
            <a:off x="9540552"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2" name="Rectangle 65"/>
          <p:cNvSpPr/>
          <p:nvPr userDrawn="1"/>
        </p:nvSpPr>
        <p:spPr>
          <a:xfrm>
            <a:off x="9540552"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3" name="Rectangle 12"/>
          <p:cNvSpPr/>
          <p:nvPr userDrawn="1"/>
        </p:nvSpPr>
        <p:spPr>
          <a:xfrm>
            <a:off x="1977701"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4" name="Rectangle 59"/>
          <p:cNvSpPr/>
          <p:nvPr userDrawn="1"/>
        </p:nvSpPr>
        <p:spPr>
          <a:xfrm>
            <a:off x="1977701" y="4093415"/>
            <a:ext cx="2204267" cy="2290734"/>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5" name="Picture Placeholder 18"/>
          <p:cNvSpPr>
            <a:spLocks noGrp="1"/>
          </p:cNvSpPr>
          <p:nvPr>
            <p:ph type="pic" sz="quarter" idx="14"/>
          </p:nvPr>
        </p:nvSpPr>
        <p:spPr>
          <a:xfrm>
            <a:off x="1977701"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36" name="Isosceles Triangle 14"/>
          <p:cNvSpPr/>
          <p:nvPr userDrawn="1"/>
        </p:nvSpPr>
        <p:spPr>
          <a:xfrm>
            <a:off x="2969429"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7" name="Text Placeholder 10"/>
          <p:cNvSpPr>
            <a:spLocks noGrp="1"/>
          </p:cNvSpPr>
          <p:nvPr>
            <p:ph type="body" sz="quarter" idx="16"/>
          </p:nvPr>
        </p:nvSpPr>
        <p:spPr>
          <a:xfrm>
            <a:off x="2012749"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38" name="Text Placeholder 10"/>
          <p:cNvSpPr>
            <a:spLocks noGrp="1"/>
          </p:cNvSpPr>
          <p:nvPr>
            <p:ph type="body" sz="quarter" idx="17"/>
          </p:nvPr>
        </p:nvSpPr>
        <p:spPr>
          <a:xfrm>
            <a:off x="2109757" y="4174655"/>
            <a:ext cx="1940155" cy="2109799"/>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39" name="Picture Placeholder 18"/>
          <p:cNvSpPr>
            <a:spLocks noGrp="1"/>
          </p:cNvSpPr>
          <p:nvPr>
            <p:ph type="pic" sz="quarter" idx="18"/>
          </p:nvPr>
        </p:nvSpPr>
        <p:spPr>
          <a:xfrm>
            <a:off x="4498480"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40" name="Isosceles Triangle 34"/>
          <p:cNvSpPr/>
          <p:nvPr userDrawn="1"/>
        </p:nvSpPr>
        <p:spPr>
          <a:xfrm>
            <a:off x="5490208"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1" name="Text Placeholder 10"/>
          <p:cNvSpPr>
            <a:spLocks noGrp="1"/>
          </p:cNvSpPr>
          <p:nvPr>
            <p:ph type="body" sz="quarter" idx="19"/>
          </p:nvPr>
        </p:nvSpPr>
        <p:spPr>
          <a:xfrm>
            <a:off x="4533528"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2" name="Text Placeholder 10"/>
          <p:cNvSpPr>
            <a:spLocks noGrp="1"/>
          </p:cNvSpPr>
          <p:nvPr>
            <p:ph type="body" sz="quarter" idx="20"/>
          </p:nvPr>
        </p:nvSpPr>
        <p:spPr>
          <a:xfrm>
            <a:off x="4630536"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3" name="Picture Placeholder 18"/>
          <p:cNvSpPr>
            <a:spLocks noGrp="1"/>
          </p:cNvSpPr>
          <p:nvPr>
            <p:ph type="pic" sz="quarter" idx="21"/>
          </p:nvPr>
        </p:nvSpPr>
        <p:spPr>
          <a:xfrm>
            <a:off x="7038307"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44" name="Isosceles Triangle 40"/>
          <p:cNvSpPr/>
          <p:nvPr userDrawn="1"/>
        </p:nvSpPr>
        <p:spPr>
          <a:xfrm>
            <a:off x="8030035"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5" name="Text Placeholder 10"/>
          <p:cNvSpPr>
            <a:spLocks noGrp="1"/>
          </p:cNvSpPr>
          <p:nvPr>
            <p:ph type="body" sz="quarter" idx="22"/>
          </p:nvPr>
        </p:nvSpPr>
        <p:spPr>
          <a:xfrm>
            <a:off x="7073355"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6" name="Text Placeholder 10"/>
          <p:cNvSpPr>
            <a:spLocks noGrp="1"/>
          </p:cNvSpPr>
          <p:nvPr>
            <p:ph type="body" sz="quarter" idx="23"/>
          </p:nvPr>
        </p:nvSpPr>
        <p:spPr>
          <a:xfrm>
            <a:off x="7170363"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7" name="Picture Placeholder 18"/>
          <p:cNvSpPr>
            <a:spLocks noGrp="1"/>
          </p:cNvSpPr>
          <p:nvPr>
            <p:ph type="pic" sz="quarter" idx="24"/>
          </p:nvPr>
        </p:nvSpPr>
        <p:spPr>
          <a:xfrm>
            <a:off x="9543208"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dirty="0"/>
          </a:p>
        </p:txBody>
      </p:sp>
      <p:sp>
        <p:nvSpPr>
          <p:cNvPr id="48" name="Isosceles Triangle 46"/>
          <p:cNvSpPr/>
          <p:nvPr userDrawn="1"/>
        </p:nvSpPr>
        <p:spPr>
          <a:xfrm>
            <a:off x="10534936"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9" name="Text Placeholder 10"/>
          <p:cNvSpPr>
            <a:spLocks noGrp="1"/>
          </p:cNvSpPr>
          <p:nvPr>
            <p:ph type="body" sz="quarter" idx="25"/>
          </p:nvPr>
        </p:nvSpPr>
        <p:spPr>
          <a:xfrm>
            <a:off x="9578256"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50" name="Text Placeholder 10"/>
          <p:cNvSpPr>
            <a:spLocks noGrp="1"/>
          </p:cNvSpPr>
          <p:nvPr>
            <p:ph type="body" sz="quarter" idx="26"/>
          </p:nvPr>
        </p:nvSpPr>
        <p:spPr>
          <a:xfrm>
            <a:off x="9675264"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54" name="Slide Number Placeholder 5"/>
          <p:cNvSpPr>
            <a:spLocks noGrp="1"/>
          </p:cNvSpPr>
          <p:nvPr>
            <p:ph type="sldNum" sz="quarter" idx="12"/>
          </p:nvPr>
        </p:nvSpPr>
        <p:spPr>
          <a:xfrm>
            <a:off x="313062" y="6359146"/>
            <a:ext cx="702529" cy="353419"/>
          </a:xfrm>
        </p:spPr>
        <p:txBody>
          <a:bodyPr/>
          <a:lstStyle>
            <a:lvl1pPr algn="l">
              <a:defRPr sz="960" b="1">
                <a:solidFill>
                  <a:schemeClr val="bg1"/>
                </a:solidFill>
                <a:latin typeface="맑은 고딕" panose="020B0503020000020004" pitchFamily="50" charset="-127"/>
                <a:ea typeface="맑은 고딕" panose="020B0503020000020004" pitchFamily="50" charset="-127"/>
              </a:defRPr>
            </a:lvl1pPr>
          </a:lstStyle>
          <a:p>
            <a:fld id="{83821006-830A-4DC9-931C-0BF3622F5775}" type="slidenum">
              <a:rPr lang="ko-KR" altLang="en-US" smtClean="0"/>
              <a:pPr/>
              <a:t>‹#›</a:t>
            </a:fld>
            <a:endParaRPr lang="ko-KR" altLang="en-US" dirty="0"/>
          </a:p>
        </p:txBody>
      </p:sp>
      <p:sp>
        <p:nvSpPr>
          <p:cNvPr id="55" name="텍스트 개체 틀 14"/>
          <p:cNvSpPr>
            <a:spLocks noGrp="1"/>
          </p:cNvSpPr>
          <p:nvPr>
            <p:ph type="body" sz="quarter" idx="13" hasCustomPrompt="1"/>
          </p:nvPr>
        </p:nvSpPr>
        <p:spPr>
          <a:xfrm>
            <a:off x="677579" y="6151435"/>
            <a:ext cx="1056117" cy="604867"/>
          </a:xfrm>
        </p:spPr>
        <p:txBody>
          <a:bodyPr>
            <a:noAutofit/>
          </a:bodyPr>
          <a:lstStyle>
            <a:lvl1pPr algn="dist">
              <a:lnSpc>
                <a:spcPct val="100000"/>
              </a:lnSpc>
              <a:defRPr sz="960" b="1">
                <a:solidFill>
                  <a:schemeClr val="bg1"/>
                </a:solidFill>
                <a:effectLst/>
              </a:defRPr>
            </a:lvl1pPr>
          </a:lstStyle>
          <a:p>
            <a:r>
              <a:rPr lang="en-US" altLang="ko-KR" dirty="0" smtClean="0"/>
              <a:t>SILLA</a:t>
            </a:r>
          </a:p>
          <a:p>
            <a:r>
              <a:rPr lang="en-US" altLang="ko-KR" dirty="0" smtClean="0"/>
              <a:t>UNIVERSITY</a:t>
            </a:r>
            <a:endParaRPr lang="ko-KR" altLang="en-US" dirty="0"/>
          </a:p>
        </p:txBody>
      </p:sp>
      <p:sp>
        <p:nvSpPr>
          <p:cNvPr id="52" name="슬라이드 번호 개체 틀 22"/>
          <p:cNvSpPr txBox="1">
            <a:spLocks/>
          </p:cNvSpPr>
          <p:nvPr userDrawn="1"/>
        </p:nvSpPr>
        <p:spPr>
          <a:xfrm>
            <a:off x="10720685" y="6368466"/>
            <a:ext cx="890588" cy="403225"/>
          </a:xfrm>
          <a:prstGeom prst="rect">
            <a:avLst/>
          </a:prstGeom>
          <a:ln/>
        </p:spPr>
        <p:txBody>
          <a:bodyPr vert="horz" lIns="91440" tIns="45720" rIns="91440" bIns="45720" rtlCol="0" anchor="ctr"/>
          <a:lstStyle>
            <a:defPPr rtl="0">
              <a:defRPr lang="ko-kr"/>
            </a:defPPr>
            <a:lvl1pPr marL="0" algn="r" defTabSz="914400" rtl="0" eaLnBrk="1" latinLnBrk="0" hangingPunct="1">
              <a:defRPr sz="1200" kern="1200" baseline="0">
                <a:solidFill>
                  <a:schemeClr val="tx1">
                    <a:lumMod val="65000"/>
                    <a:lumOff val="35000"/>
                  </a:schemeClr>
                </a:solidFill>
                <a:latin typeface="맑은 고딕" panose="020B0503020000020004" pitchFamily="50" charset="-127"/>
                <a:ea typeface="맑은 고딕" panose="020B0503020000020004" pitchFamily="50" charset="-127"/>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71761D-FC2D-4D6B-8D05-FB478B6AE40A}" type="slidenum">
              <a:rPr lang="en-US" altLang="ko-KR" smtClean="0"/>
              <a:pPr/>
              <a:t>‹#›</a:t>
            </a:fld>
            <a:endParaRPr lang="en-US" altLang="ko-KR"/>
          </a:p>
        </p:txBody>
      </p:sp>
    </p:spTree>
    <p:extLst>
      <p:ext uri="{BB962C8B-B14F-4D97-AF65-F5344CB8AC3E}">
        <p14:creationId xmlns:p14="http://schemas.microsoft.com/office/powerpoint/2010/main" val="425857092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1187450" y="1750544"/>
            <a:ext cx="5845527" cy="1341905"/>
          </a:xfrm>
          <a:prstGeom prst="rect">
            <a:avLst/>
          </a:prstGeom>
          <a:noFill/>
        </p:spPr>
        <p:txBody>
          <a:bodyPr wrap="square" lIns="0" tIns="0" rIns="0" bIns="0" anchor="b" anchorCtr="0">
            <a:spAutoFit/>
          </a:bodyPr>
          <a:lstStyle>
            <a:lvl1pPr>
              <a:lnSpc>
                <a:spcPct val="90000"/>
              </a:lnSpc>
              <a:defRPr sz="4800" b="1" cap="none">
                <a:solidFill>
                  <a:srgbClr val="01786E"/>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1187451" y="3511179"/>
            <a:ext cx="8064500" cy="492443"/>
          </a:xfrm>
          <a:prstGeom prst="rect">
            <a:avLst/>
          </a:prstGeom>
          <a:noFill/>
        </p:spPr>
        <p:txBody>
          <a:bodyPr lIns="0" tIns="0" rIns="0" bIns="0">
            <a:spAutoFit/>
          </a:bodyPr>
          <a:lstStyle>
            <a:lvl1pPr marL="0" indent="0" algn="l">
              <a:spcBef>
                <a:spcPts val="0"/>
              </a:spcBef>
              <a:buNone/>
              <a:defRPr sz="3200">
                <a:solidFill>
                  <a:srgbClr val="283D49"/>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1211443" y="4946802"/>
            <a:ext cx="6702067" cy="369332"/>
          </a:xfrm>
          <a:prstGeom prst="rect">
            <a:avLst/>
          </a:prstGeom>
          <a:noFill/>
        </p:spPr>
        <p:txBody>
          <a:bodyPr vert="horz" wrap="square" lIns="0" tIns="0" rIns="0" bIns="0" rtlCol="0">
            <a:spAutoFit/>
          </a:bodyPr>
          <a:lstStyle>
            <a:lvl1pPr>
              <a:spcBef>
                <a:spcPts val="0"/>
              </a:spcBef>
              <a:buNone/>
              <a:defRPr kumimoji="0" lang="en-US" sz="24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9" name="TextBox 8"/>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Tree>
    <p:extLst>
      <p:ext uri="{BB962C8B-B14F-4D97-AF65-F5344CB8AC3E}">
        <p14:creationId xmlns:p14="http://schemas.microsoft.com/office/powerpoint/2010/main" val="577696345"/>
      </p:ext>
    </p:extLst>
  </p:cSld>
  <p:clrMapOvr>
    <a:masterClrMapping/>
  </p:clrMapOvr>
  <p:transition>
    <p:fade/>
  </p:transition>
  <p:timing>
    <p:tnLst>
      <p:par>
        <p:cTn id="1" dur="indefinite" restart="never" nodeType="tmRoot"/>
      </p:par>
    </p:tnLst>
  </p:timing>
  <p:hf sldNum="0" hd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3" name="TextBox 12"/>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356784" y="2319908"/>
            <a:ext cx="8064501" cy="827577"/>
          </a:xfrm>
          <a:prstGeom prst="rect">
            <a:avLst/>
          </a:prstGeom>
          <a:noFill/>
        </p:spPr>
        <p:txBody>
          <a:bodyPr lIns="0" tIns="0" rIns="0" bIns="0" anchor="b" anchorCtr="0">
            <a:spAutoFit/>
          </a:bodyPr>
          <a:lstStyle>
            <a:lvl1pPr algn="l" defTabSz="1219170" rtl="0" eaLnBrk="1" latinLnBrk="0" hangingPunct="1">
              <a:lnSpc>
                <a:spcPct val="90000"/>
              </a:lnSpc>
              <a:spcBef>
                <a:spcPct val="0"/>
              </a:spcBef>
              <a:buNone/>
              <a:defRPr lang="en-US" sz="5867" kern="1200" dirty="0">
                <a:solidFill>
                  <a:srgbClr val="01786E"/>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368071" y="3262838"/>
            <a:ext cx="8064500" cy="750357"/>
          </a:xfrm>
          <a:prstGeom prst="rect">
            <a:avLst/>
          </a:prstGeom>
          <a:noFill/>
        </p:spPr>
        <p:txBody>
          <a:bodyPr lIns="0" tIns="0" rIns="0" bIns="0">
            <a:noAutofit/>
          </a:bodyPr>
          <a:lstStyle>
            <a:lvl1pPr>
              <a:spcBef>
                <a:spcPts val="1600"/>
              </a:spcBef>
              <a:buClr>
                <a:srgbClr val="1C7B70"/>
              </a:buClr>
              <a:buFontTx/>
              <a:buNone/>
              <a:defRPr sz="3733" baseline="0">
                <a:solidFill>
                  <a:srgbClr val="182730"/>
                </a:solidFill>
                <a:latin typeface="Arial"/>
                <a:cs typeface="Arial"/>
              </a:defRPr>
            </a:lvl1pPr>
            <a:lvl2pPr>
              <a:spcBef>
                <a:spcPts val="400"/>
              </a:spcBef>
              <a:buClr>
                <a:srgbClr val="1C7B70"/>
              </a:buClr>
              <a:buFontTx/>
              <a:buNone/>
              <a:defRPr sz="2667">
                <a:solidFill>
                  <a:schemeClr val="bg2"/>
                </a:solidFill>
                <a:latin typeface="Arial"/>
                <a:cs typeface="Arial"/>
              </a:defRPr>
            </a:lvl2pPr>
          </a:lstStyle>
          <a:p>
            <a:pPr lvl="0"/>
            <a:r>
              <a:rPr lang="en-US" dirty="0" smtClean="0"/>
              <a:t>Divider 2 has black background</a:t>
            </a:r>
          </a:p>
        </p:txBody>
      </p:sp>
    </p:spTree>
    <p:extLst>
      <p:ext uri="{BB962C8B-B14F-4D97-AF65-F5344CB8AC3E}">
        <p14:creationId xmlns:p14="http://schemas.microsoft.com/office/powerpoint/2010/main" val="263302835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1"/>
            <a:ext cx="12192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latin typeface="+mj-lt"/>
            </a:endParaRPr>
          </a:p>
        </p:txBody>
      </p:sp>
      <p:sp>
        <p:nvSpPr>
          <p:cNvPr id="2" name="Title 1"/>
          <p:cNvSpPr>
            <a:spLocks noGrp="1"/>
          </p:cNvSpPr>
          <p:nvPr>
            <p:ph type="ctrTitle" hasCustomPrompt="1"/>
          </p:nvPr>
        </p:nvSpPr>
        <p:spPr bwMode="gray">
          <a:xfrm>
            <a:off x="3638550" y="1342507"/>
            <a:ext cx="8064501" cy="1625060"/>
          </a:xfrm>
          <a:prstGeom prst="rect">
            <a:avLst/>
          </a:prstGeom>
          <a:noFill/>
        </p:spPr>
        <p:txBody>
          <a:bodyPr lIns="0" tIns="0" rIns="0" bIns="0" anchor="b" anchorCtr="0">
            <a:spAutoFit/>
          </a:bodyPr>
          <a:lstStyle>
            <a:lvl1pPr>
              <a:lnSpc>
                <a:spcPct val="90000"/>
              </a:lnSpc>
              <a:defRPr sz="5867">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3638551" y="3274484"/>
            <a:ext cx="8064500" cy="2535605"/>
          </a:xfrm>
          <a:prstGeom prst="rect">
            <a:avLst/>
          </a:prstGeom>
          <a:noFill/>
        </p:spPr>
        <p:txBody>
          <a:bodyPr wrap="square" lIns="0" tIns="0" rIns="0" bIns="0">
            <a:noAutofit/>
          </a:bodyPr>
          <a:lstStyle>
            <a:lvl1pPr marL="0" indent="0" algn="l">
              <a:spcBef>
                <a:spcPts val="800"/>
              </a:spcBef>
              <a:buNone/>
              <a:defRPr sz="3733">
                <a:solidFill>
                  <a:schemeClr val="tx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196429329"/>
      </p:ext>
    </p:extLst>
  </p:cSld>
  <p:clrMapOvr>
    <a:masterClrMapping/>
  </p:clrMapOvr>
  <p:transition>
    <p:fade/>
  </p:transition>
  <p:timing>
    <p:tnLst>
      <p:par>
        <p:cTn id="1" dur="indefinite" restart="never" nodeType="tmRoot"/>
      </p:par>
    </p:tnLst>
  </p:timing>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4" name="TextBox 13"/>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893940" y="2232379"/>
            <a:ext cx="8064501" cy="1805623"/>
          </a:xfrm>
          <a:prstGeom prst="rect">
            <a:avLst/>
          </a:prstGeom>
          <a:noFill/>
          <a:effectLst>
            <a:reflection stA="50000" endPos="75000" dist="12700" dir="5400000" sy="-100000" algn="bl" rotWithShape="0"/>
          </a:effectLst>
        </p:spPr>
        <p:txBody>
          <a:bodyPr lIns="0" tIns="0" rIns="0" bIns="0" anchor="b" anchorCtr="0">
            <a:spAutoFit/>
          </a:bodyPr>
          <a:lstStyle>
            <a:lvl1pPr algn="l" defTabSz="1219170" rtl="0" eaLnBrk="1" latinLnBrk="0" hangingPunct="1">
              <a:lnSpc>
                <a:spcPct val="90000"/>
              </a:lnSpc>
              <a:spcBef>
                <a:spcPct val="0"/>
              </a:spcBef>
              <a:buNone/>
              <a:defRPr lang="en-US" sz="12800" kern="1200" dirty="0">
                <a:solidFill>
                  <a:schemeClr val="tx2"/>
                </a:solidFill>
                <a:latin typeface="Arial"/>
                <a:ea typeface="+mj-ea"/>
                <a:cs typeface="Arial"/>
              </a:defRPr>
            </a:lvl1pPr>
          </a:lstStyle>
          <a:p>
            <a:r>
              <a:rPr lang="en-US" dirty="0" smtClean="0"/>
              <a:t>Divider3</a:t>
            </a:r>
            <a:endParaRPr lang="en-US" dirty="0"/>
          </a:p>
        </p:txBody>
      </p:sp>
    </p:spTree>
    <p:extLst>
      <p:ext uri="{BB962C8B-B14F-4D97-AF65-F5344CB8AC3E}">
        <p14:creationId xmlns:p14="http://schemas.microsoft.com/office/powerpoint/2010/main" val="2918266136"/>
      </p:ext>
    </p:extLst>
  </p:cSld>
  <p:clrMapOvr>
    <a:masterClrMapping/>
  </p:clrMapOvr>
  <p:transition>
    <p:fade/>
  </p:transition>
  <p:timing>
    <p:tnLst>
      <p:par>
        <p:cTn id="1" dur="indefinite" restart="never" nodeType="tmRoot"/>
      </p:par>
    </p:tnLst>
  </p:timing>
  <p:hf sldNum="0" hd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488953" y="1432984"/>
            <a:ext cx="1121410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8090913"/>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488953" y="1432984"/>
            <a:ext cx="1121410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2262487"/>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82274427"/>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5"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0330144"/>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7" name="Title 1"/>
          <p:cNvSpPr>
            <a:spLocks noGrp="1"/>
          </p:cNvSpPr>
          <p:nvPr>
            <p:ph type="title"/>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488953" y="1892299"/>
            <a:ext cx="11214099" cy="4051300"/>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4319015"/>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488953" y="1432984"/>
            <a:ext cx="2764367" cy="4510616"/>
          </a:xfrm>
          <a:prstGeom prst="rect">
            <a:avLst/>
          </a:prstGeom>
          <a:noFill/>
        </p:spPr>
        <p:txBody>
          <a:bodyPr/>
          <a:lstStyle>
            <a:lvl1pPr marL="0" indent="0">
              <a:buNone/>
              <a:defRPr sz="2133">
                <a:latin typeface="Verdana"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3638551" y="1432984"/>
            <a:ext cx="8064501"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mn-lt"/>
              </a:defRPr>
            </a:lvl1pPr>
            <a:lvl2pPr>
              <a:spcBef>
                <a:spcPts val="400"/>
              </a:spcBef>
              <a:buClr>
                <a:schemeClr val="accent1"/>
              </a:buClr>
              <a:buFont typeface="Verdana" pitchFamily="34" charset="0"/>
              <a:buChar char="–"/>
              <a:defRPr sz="2667">
                <a:solidFill>
                  <a:schemeClr val="tx1"/>
                </a:solidFill>
                <a:latin typeface="+mn-lt"/>
              </a:defRPr>
            </a:lvl2pPr>
            <a:lvl3pPr>
              <a:spcBef>
                <a:spcPts val="400"/>
              </a:spcBef>
              <a:buClr>
                <a:schemeClr val="accent1"/>
              </a:buClr>
              <a:buFont typeface="Verdana" pitchFamily="34" charset="0"/>
              <a:buChar char="▪"/>
              <a:defRPr sz="2133">
                <a:solidFill>
                  <a:schemeClr val="tx1"/>
                </a:solidFill>
                <a:latin typeface="+mn-lt"/>
              </a:defRPr>
            </a:lvl3pPr>
            <a:lvl4pPr marL="2211862" indent="-383108">
              <a:spcBef>
                <a:spcPts val="400"/>
              </a:spcBef>
              <a:buClr>
                <a:schemeClr val="accent1"/>
              </a:buClr>
              <a:buFont typeface="Verdana" pitchFamily="34" charset="0"/>
              <a:buChar char="—"/>
              <a:defRPr sz="1600">
                <a:solidFill>
                  <a:schemeClr val="tx1"/>
                </a:solidFill>
                <a:latin typeface="+mn-lt"/>
              </a:defRPr>
            </a:lvl4pPr>
            <a:lvl5pPr>
              <a:spcBef>
                <a:spcPts val="400"/>
              </a:spcBef>
              <a:buClr>
                <a:schemeClr val="accent1"/>
              </a:buClr>
              <a:buFont typeface="Verdana" pitchFamily="34" charset="0"/>
              <a:buChar char="»"/>
              <a:defRPr sz="1467">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984523"/>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488953" y="1892301"/>
            <a:ext cx="2764367" cy="4051300"/>
          </a:xfrm>
          <a:prstGeom prst="rect">
            <a:avLst/>
          </a:prstGeom>
          <a:noFill/>
        </p:spPr>
        <p:txBody>
          <a:bodyPr/>
          <a:lstStyle>
            <a:lvl1pPr marL="0" indent="0">
              <a:buNone/>
              <a:defRPr sz="2133">
                <a:latin typeface="Arial"/>
                <a:cs typeface="Arial"/>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11" name="Content Placeholder 3"/>
          <p:cNvSpPr>
            <a:spLocks noGrp="1"/>
          </p:cNvSpPr>
          <p:nvPr>
            <p:ph sz="quarter" idx="11"/>
          </p:nvPr>
        </p:nvSpPr>
        <p:spPr bwMode="gray">
          <a:xfrm>
            <a:off x="3638551" y="1892299"/>
            <a:ext cx="8064501" cy="4051300"/>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6842922"/>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488953" y="1432984"/>
            <a:ext cx="537662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6326431" y="1432984"/>
            <a:ext cx="537662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6868208"/>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3512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3" name="TextBox 12"/>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Tree>
    <p:extLst>
      <p:ext uri="{BB962C8B-B14F-4D97-AF65-F5344CB8AC3E}">
        <p14:creationId xmlns:p14="http://schemas.microsoft.com/office/powerpoint/2010/main" val="2449513838"/>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descr="Pivotal_TealOnWhite_RGB-2.eps"/>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3593959" y="2833327"/>
            <a:ext cx="5163312" cy="1208871"/>
          </a:xfrm>
          <a:prstGeom prst="rect">
            <a:avLst/>
          </a:prstGeom>
        </p:spPr>
      </p:pic>
    </p:spTree>
    <p:extLst>
      <p:ext uri="{BB962C8B-B14F-4D97-AF65-F5344CB8AC3E}">
        <p14:creationId xmlns:p14="http://schemas.microsoft.com/office/powerpoint/2010/main" val="3996440606"/>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E78AEC24-B2BA-8241-8AD5-FA6BD2714D47}" type="datetimeFigureOut">
              <a:rPr lang="en-US" smtClean="0"/>
              <a:t>7/15/2021</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0DE1F5FE-373F-9D44-A548-AD66EB7E2051}" type="slidenum">
              <a:rPr lang="en-US" smtClean="0"/>
              <a:t>‹#›</a:t>
            </a:fld>
            <a:endParaRPr lang="en-US"/>
          </a:p>
        </p:txBody>
      </p:sp>
    </p:spTree>
    <p:extLst>
      <p:ext uri="{BB962C8B-B14F-4D97-AF65-F5344CB8AC3E}">
        <p14:creationId xmlns:p14="http://schemas.microsoft.com/office/powerpoint/2010/main" val="318214343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914400" y="2111123"/>
            <a:ext cx="10363200" cy="1546475"/>
          </a:xfrm>
          <a:prstGeom prst="rect">
            <a:avLst/>
          </a:prstGeom>
        </p:spPr>
        <p:txBody>
          <a:bodyPr lIns="91425" tIns="91425" rIns="91425" bIns="91425" anchor="b" anchorCtr="0"/>
          <a:lstStyle>
            <a:lvl1pPr algn="ctr">
              <a:spcBef>
                <a:spcPts val="0"/>
              </a:spcBef>
              <a:buSzPct val="100000"/>
              <a:defRPr sz="6400"/>
            </a:lvl1pPr>
            <a:lvl2pPr algn="ctr">
              <a:spcBef>
                <a:spcPts val="0"/>
              </a:spcBef>
              <a:buSzPct val="100000"/>
              <a:defRPr sz="6400"/>
            </a:lvl2pPr>
            <a:lvl3pPr algn="ctr">
              <a:spcBef>
                <a:spcPts val="0"/>
              </a:spcBef>
              <a:buSzPct val="100000"/>
              <a:defRPr sz="6400"/>
            </a:lvl3pPr>
            <a:lvl4pPr algn="ctr">
              <a:spcBef>
                <a:spcPts val="0"/>
              </a:spcBef>
              <a:buSzPct val="100000"/>
              <a:defRPr sz="6400"/>
            </a:lvl4pPr>
            <a:lvl5pPr algn="ctr">
              <a:spcBef>
                <a:spcPts val="0"/>
              </a:spcBef>
              <a:buSzPct val="100000"/>
              <a:defRPr sz="6400"/>
            </a:lvl5pPr>
            <a:lvl6pPr algn="ctr">
              <a:spcBef>
                <a:spcPts val="0"/>
              </a:spcBef>
              <a:buSzPct val="100000"/>
              <a:defRPr sz="6400"/>
            </a:lvl6pPr>
            <a:lvl7pPr algn="ctr">
              <a:spcBef>
                <a:spcPts val="0"/>
              </a:spcBef>
              <a:buSzPct val="100000"/>
              <a:defRPr sz="6400"/>
            </a:lvl7pPr>
            <a:lvl8pPr algn="ctr">
              <a:spcBef>
                <a:spcPts val="0"/>
              </a:spcBef>
              <a:buSzPct val="100000"/>
              <a:defRPr sz="6400"/>
            </a:lvl8pPr>
            <a:lvl9pPr algn="ctr">
              <a:spcBef>
                <a:spcPts val="0"/>
              </a:spcBef>
              <a:buSzPct val="100000"/>
              <a:defRPr sz="6400"/>
            </a:lvl9pPr>
          </a:lstStyle>
          <a:p>
            <a:endParaRPr/>
          </a:p>
        </p:txBody>
      </p:sp>
      <p:sp>
        <p:nvSpPr>
          <p:cNvPr id="10" name="Shape 10"/>
          <p:cNvSpPr txBox="1">
            <a:spLocks noGrp="1"/>
          </p:cNvSpPr>
          <p:nvPr>
            <p:ph type="subTitle" idx="1"/>
          </p:nvPr>
        </p:nvSpPr>
        <p:spPr>
          <a:xfrm>
            <a:off x="914400" y="3786738"/>
            <a:ext cx="10363200" cy="1046316"/>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4000">
                <a:solidFill>
                  <a:schemeClr val="dk2"/>
                </a:solidFill>
              </a:defRPr>
            </a:lvl2pPr>
            <a:lvl3pPr algn="ctr">
              <a:spcBef>
                <a:spcPts val="0"/>
              </a:spcBef>
              <a:buClr>
                <a:schemeClr val="dk2"/>
              </a:buClr>
              <a:buSzPct val="100000"/>
              <a:buNone/>
              <a:defRPr sz="4000">
                <a:solidFill>
                  <a:schemeClr val="dk2"/>
                </a:solidFill>
              </a:defRPr>
            </a:lvl3pPr>
            <a:lvl4pPr algn="ctr">
              <a:spcBef>
                <a:spcPts val="0"/>
              </a:spcBef>
              <a:buClr>
                <a:schemeClr val="dk2"/>
              </a:buClr>
              <a:buSzPct val="100000"/>
              <a:buNone/>
              <a:defRPr sz="4000">
                <a:solidFill>
                  <a:schemeClr val="dk2"/>
                </a:solidFill>
              </a:defRPr>
            </a:lvl4pPr>
            <a:lvl5pPr algn="ctr">
              <a:spcBef>
                <a:spcPts val="0"/>
              </a:spcBef>
              <a:buClr>
                <a:schemeClr val="dk2"/>
              </a:buClr>
              <a:buSzPct val="100000"/>
              <a:buNone/>
              <a:defRPr sz="4000">
                <a:solidFill>
                  <a:schemeClr val="dk2"/>
                </a:solidFill>
              </a:defRPr>
            </a:lvl5pPr>
            <a:lvl6pPr algn="ctr">
              <a:spcBef>
                <a:spcPts val="0"/>
              </a:spcBef>
              <a:buClr>
                <a:schemeClr val="dk2"/>
              </a:buClr>
              <a:buSzPct val="100000"/>
              <a:buNone/>
              <a:defRPr sz="4000">
                <a:solidFill>
                  <a:schemeClr val="dk2"/>
                </a:solidFill>
              </a:defRPr>
            </a:lvl6pPr>
            <a:lvl7pPr algn="ctr">
              <a:spcBef>
                <a:spcPts val="0"/>
              </a:spcBef>
              <a:buClr>
                <a:schemeClr val="dk2"/>
              </a:buClr>
              <a:buSzPct val="100000"/>
              <a:buNone/>
              <a:defRPr sz="4000">
                <a:solidFill>
                  <a:schemeClr val="dk2"/>
                </a:solidFill>
              </a:defRPr>
            </a:lvl7pPr>
            <a:lvl8pPr algn="ctr">
              <a:spcBef>
                <a:spcPts val="0"/>
              </a:spcBef>
              <a:buClr>
                <a:schemeClr val="dk2"/>
              </a:buClr>
              <a:buSzPct val="100000"/>
              <a:buNone/>
              <a:defRPr sz="4000">
                <a:solidFill>
                  <a:schemeClr val="dk2"/>
                </a:solidFill>
              </a:defRPr>
            </a:lvl8pPr>
            <a:lvl9pPr algn="ctr">
              <a:spcBef>
                <a:spcPts val="0"/>
              </a:spcBef>
              <a:buClr>
                <a:schemeClr val="dk2"/>
              </a:buClr>
              <a:buSzPct val="100000"/>
              <a:buNone/>
              <a:defRPr sz="4000">
                <a:solidFill>
                  <a:schemeClr val="dk2"/>
                </a:solidFill>
              </a:defRPr>
            </a:lvl9pPr>
          </a:lstStyle>
          <a:p>
            <a:endParaRPr/>
          </a:p>
        </p:txBody>
      </p:sp>
      <p:sp>
        <p:nvSpPr>
          <p:cNvPr id="11" name="Shape 11"/>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48839350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Title and Content ">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23335" y="171452"/>
            <a:ext cx="11768799" cy="6147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423337" y="786383"/>
            <a:ext cx="11768799" cy="5598400"/>
          </a:xfrm>
          <a:prstGeom prst="rect">
            <a:avLst/>
          </a:prstGeom>
          <a:noFill/>
          <a:ln>
            <a:noFill/>
          </a:ln>
        </p:spPr>
        <p:txBody>
          <a:bodyPr lIns="91425" tIns="91425" rIns="91425" bIns="91425" anchor="t" anchorCtr="0"/>
          <a:lstStyle>
            <a:lvl1pPr marL="152396" indent="84665" rtl="0">
              <a:spcBef>
                <a:spcPts val="0"/>
              </a:spcBef>
              <a:buFont typeface="Arial"/>
              <a:buChar char=" "/>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28190458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96737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dirty="0" smtClean="0"/>
              <a:t>마스터 텍스트 스타일 편집</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10"/>
          </p:nvPr>
        </p:nvSpPr>
        <p:spPr/>
        <p:txBody>
          <a:bodyPr/>
          <a:lstStyle/>
          <a:p>
            <a:fld id="{C5FAAF86-5912-4935-8F8C-9284D253C3BA}" type="datetimeFigureOut">
              <a:rPr lang="ko-KR" altLang="en-US" smtClean="0"/>
              <a:t>2021-07-15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400" strike="noStrike" spc="-147" baseline="0">
                <a:solidFill>
                  <a:srgbClr val="000000"/>
                </a:solidFill>
              </a:defRPr>
            </a:lvl1pPr>
          </a:lstStyle>
          <a:p>
            <a:r>
              <a:rPr lang="en-US" dirty="0"/>
              <a:t>Microsoft 365</a:t>
            </a:r>
            <a:br>
              <a:rPr lang="en-US" dirty="0"/>
            </a:br>
            <a:r>
              <a:rPr lang="en-US" dirty="0"/>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457200" indent="-457200">
              <a:lnSpc>
                <a:spcPct val="100000"/>
              </a:lnSpc>
              <a:spcBef>
                <a:spcPts val="0"/>
              </a:spcBef>
              <a:buFont typeface="Wingdings" panose="05000000000000000000" pitchFamily="2" charset="2"/>
              <a:buChar char="§"/>
              <a:defRPr sz="2800" spc="0" baseline="0">
                <a:solidFill>
                  <a:srgbClr val="000000"/>
                </a:solidFill>
                <a:latin typeface="+mn-lt"/>
              </a:defRPr>
            </a:lvl1pPr>
          </a:lstStyle>
          <a:p>
            <a:pPr lvl="0"/>
            <a:r>
              <a:rPr lang="en-US" dirty="0"/>
              <a:t>Author name</a:t>
            </a:r>
          </a:p>
          <a:p>
            <a:pPr lvl="0"/>
            <a:r>
              <a:rPr lang="en-US" dirty="0"/>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0264" y="2404949"/>
            <a:ext cx="3508576" cy="656750"/>
          </a:xfrm>
        </p:spPr>
        <p:txBody>
          <a:bodyPr lIns="0" tIns="0" rIns="0" bIns="0"/>
          <a:lstStyle>
            <a:lvl1pPr>
              <a:defRPr sz="4000" spc="0" baseline="0">
                <a:solidFill>
                  <a:srgbClr val="000000"/>
                </a:solidFill>
              </a:defRPr>
            </a:lvl1pPr>
          </a:lstStyle>
          <a:p>
            <a:r>
              <a:rPr lang="en-US" dirty="0" smtClean="0"/>
              <a:t>Contents</a:t>
            </a:r>
            <a:endParaRPr lang="en-US" dirty="0"/>
          </a:p>
        </p:txBody>
      </p:sp>
      <p:sp>
        <p:nvSpPr>
          <p:cNvPr id="4" name="Text Placeholder 3"/>
          <p:cNvSpPr>
            <a:spLocks noGrp="1"/>
          </p:cNvSpPr>
          <p:nvPr>
            <p:ph type="body" sz="quarter" idx="10" hasCustomPrompt="1"/>
          </p:nvPr>
        </p:nvSpPr>
        <p:spPr>
          <a:xfrm>
            <a:off x="6541495" y="1234491"/>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2800"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514350" indent="-514350">
              <a:lnSpc>
                <a:spcPct val="90000"/>
              </a:lnSpc>
              <a:spcBef>
                <a:spcPts val="0"/>
              </a:spcBef>
              <a:spcAft>
                <a:spcPts val="1273"/>
              </a:spcAft>
              <a:buFont typeface="Wingdings" panose="05000000000000000000" pitchFamily="2" charset="2"/>
              <a:buChar char="§"/>
              <a:defRPr sz="2549" b="0" i="0">
                <a:solidFill>
                  <a:srgbClr val="000000"/>
                </a:solidFill>
                <a:latin typeface="+mn-lt"/>
              </a:defRPr>
            </a:lvl1pPr>
            <a:lvl2pPr marL="681254" indent="-457200">
              <a:lnSpc>
                <a:spcPct val="90000"/>
              </a:lnSpc>
              <a:spcBef>
                <a:spcPts val="0"/>
              </a:spcBef>
              <a:spcAft>
                <a:spcPts val="1273"/>
              </a:spcAft>
              <a:buFont typeface="Wingdings" panose="05000000000000000000" pitchFamily="2" charset="2"/>
              <a:buChar char="§"/>
              <a:defRPr sz="1961">
                <a:solidFill>
                  <a:srgbClr val="000000"/>
                </a:solidFill>
              </a:defRPr>
            </a:lvl2pPr>
            <a:lvl3pPr marL="905307" indent="-457200">
              <a:spcBef>
                <a:spcPts val="0"/>
              </a:spcBef>
              <a:spcAft>
                <a:spcPts val="1273"/>
              </a:spcAft>
              <a:buFont typeface="Wingdings" panose="05000000000000000000" pitchFamily="2" charset="2"/>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7/15/2021</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7/15/2021</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2"/>
                </a:solidFill>
                <a:latin typeface="+mj-lt"/>
              </a:defRPr>
            </a:lvl1pPr>
            <a:lvl2pPr marL="0" indent="0">
              <a:lnSpc>
                <a:spcPts val="2353"/>
              </a:lnSpc>
              <a:buNone/>
              <a:defRPr spc="0">
                <a:solidFill>
                  <a:schemeClr val="tx2"/>
                </a:soli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379615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36808609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marL="0" indent="0">
              <a:lnSpc>
                <a:spcPct val="100000"/>
              </a:lnSpc>
              <a:buFont typeface="Wingdings" panose="05000000000000000000" pitchFamily="2" charset="2"/>
              <a:buChar char="ü"/>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buFont typeface="Wingdings" panose="05000000000000000000" pitchFamily="2" charset="2"/>
              <a:buChar char="ü"/>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둘째 수준</a:t>
            </a:r>
          </a:p>
          <a:p>
            <a:pPr marL="672290" lvl="3" indent="-342900" rtl="0">
              <a:lnSpc>
                <a:spcPct val="150000"/>
              </a:lnSpc>
              <a:spcBef>
                <a:spcPts val="1000"/>
              </a:spcBef>
              <a:spcAft>
                <a:spcPts val="1200"/>
              </a:spcAft>
            </a:pPr>
            <a:r>
              <a:rPr lang="en-US" altLang="ko-KR" dirty="0" smtClean="0"/>
              <a:t>	</a:t>
            </a:r>
            <a:r>
              <a:rPr lang="ko-KR" altLang="en-US" dirty="0" smtClean="0"/>
              <a:t>셋째 수준</a:t>
            </a:r>
          </a:p>
          <a:p>
            <a:pPr marL="342900" lvl="3" indent="-342900" rtl="0">
              <a:lnSpc>
                <a:spcPct val="150000"/>
              </a:lnSpc>
              <a:spcBef>
                <a:spcPts val="1000"/>
              </a:spcBef>
              <a:spcAft>
                <a:spcPts val="1200"/>
              </a:spcAft>
            </a:pPr>
            <a:r>
              <a:rPr lang="en-US" altLang="ko-KR" dirty="0" smtClean="0"/>
              <a:t>		</a:t>
            </a:r>
            <a:r>
              <a:rPr lang="ko-KR" altLang="en-US" dirty="0" smtClean="0"/>
              <a:t>넷째 수준</a:t>
            </a:r>
          </a:p>
          <a:p>
            <a:pPr marL="171450" lvl="4" indent="-171450" rtl="0">
              <a:lnSpc>
                <a:spcPct val="150000"/>
              </a:lnSpc>
              <a:spcBef>
                <a:spcPts val="1000"/>
              </a:spcBef>
              <a:spcAft>
                <a:spcPts val="1200"/>
              </a:spcAft>
            </a:pPr>
            <a:r>
              <a:rPr lang="en-US" altLang="ko-KR" dirty="0" smtClean="0"/>
              <a:t>		</a:t>
            </a: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15일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9783309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8114453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theme" Target="../theme/theme10.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3" Type="http://schemas.openxmlformats.org/officeDocument/2006/relationships/slideLayout" Target="../slideLayouts/slideLayout229.xml"/><Relationship Id="rId21" Type="http://schemas.openxmlformats.org/officeDocument/2006/relationships/image" Target="../media/image36.png"/><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theme" Target="../theme/theme11.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image" Target="../media/image7.png"/><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heme" Target="../theme/theme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47" Type="http://schemas.openxmlformats.org/officeDocument/2006/relationships/slideLayout" Target="../slideLayouts/slideLayout85.xml"/><Relationship Id="rId50" Type="http://schemas.openxmlformats.org/officeDocument/2006/relationships/slideLayout" Target="../slideLayouts/slideLayout88.xml"/><Relationship Id="rId55" Type="http://schemas.openxmlformats.org/officeDocument/2006/relationships/slideLayout" Target="../slideLayouts/slideLayout93.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slideLayout" Target="../slideLayouts/slideLayout84.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41" Type="http://schemas.openxmlformats.org/officeDocument/2006/relationships/slideLayout" Target="../slideLayouts/slideLayout79.xml"/><Relationship Id="rId54" Type="http://schemas.openxmlformats.org/officeDocument/2006/relationships/slideLayout" Target="../slideLayouts/slideLayout92.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slideLayout" Target="../slideLayouts/slideLayout83.xml"/><Relationship Id="rId53" Type="http://schemas.openxmlformats.org/officeDocument/2006/relationships/slideLayout" Target="../slideLayouts/slideLayout91.xml"/><Relationship Id="rId58" Type="http://schemas.openxmlformats.org/officeDocument/2006/relationships/image" Target="../media/image16.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49" Type="http://schemas.openxmlformats.org/officeDocument/2006/relationships/slideLayout" Target="../slideLayouts/slideLayout87.xml"/><Relationship Id="rId57" Type="http://schemas.openxmlformats.org/officeDocument/2006/relationships/image" Target="../media/image15.emf"/><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52" Type="http://schemas.openxmlformats.org/officeDocument/2006/relationships/slideLayout" Target="../slideLayouts/slideLayout90.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 Id="rId48" Type="http://schemas.openxmlformats.org/officeDocument/2006/relationships/slideLayout" Target="../slideLayouts/slideLayout86.xml"/><Relationship Id="rId56" Type="http://schemas.openxmlformats.org/officeDocument/2006/relationships/theme" Target="../theme/theme4.xml"/><Relationship Id="rId8" Type="http://schemas.openxmlformats.org/officeDocument/2006/relationships/slideLayout" Target="../slideLayouts/slideLayout46.xml"/><Relationship Id="rId51" Type="http://schemas.openxmlformats.org/officeDocument/2006/relationships/slideLayout" Target="../slideLayouts/slideLayout89.xml"/><Relationship Id="rId3"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image" Target="../media/image24.emf"/><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theme" Target="../theme/theme5.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9" Type="http://schemas.openxmlformats.org/officeDocument/2006/relationships/theme" Target="../theme/theme6.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slideLayout" Target="../slideLayouts/slideLayout166.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40" Type="http://schemas.openxmlformats.org/officeDocument/2006/relationships/image" Target="../media/image24.emf"/><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theme" Target="../theme/theme7.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9.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10" Type="http://schemas.openxmlformats.org/officeDocument/2006/relationships/theme" Target="../theme/theme8.xml"/><Relationship Id="rId4" Type="http://schemas.openxmlformats.org/officeDocument/2006/relationships/slideLayout" Target="../slideLayouts/slideLayout195.xml"/><Relationship Id="rId9" Type="http://schemas.openxmlformats.org/officeDocument/2006/relationships/slideLayout" Target="../slideLayouts/slideLayout20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8.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5" Type="http://schemas.openxmlformats.org/officeDocument/2006/relationships/slideLayout" Target="../slideLayouts/slideLayout205.xml"/><Relationship Id="rId10" Type="http://schemas.openxmlformats.org/officeDocument/2006/relationships/theme" Target="../theme/theme9.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2021-07-15</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15일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819544"/>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Lst>
  <p:hf sldNum="0" hdr="0" ftr="0" dt="0"/>
  <p:txStyles>
    <p:title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12" name="TextBox 11"/>
          <p:cNvSpPr txBox="1"/>
          <p:nvPr/>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
        <p:nvSpPr>
          <p:cNvPr id="9" name="TextBox 8"/>
          <p:cNvSpPr txBox="1"/>
          <p:nvPr/>
        </p:nvSpPr>
        <p:spPr bwMode="gray">
          <a:xfrm>
            <a:off x="222813" y="6691265"/>
            <a:ext cx="3033183" cy="133434"/>
          </a:xfrm>
          <a:prstGeom prst="rect">
            <a:avLst/>
          </a:prstGeom>
          <a:noFill/>
        </p:spPr>
        <p:txBody>
          <a:bodyPr wrap="square" lIns="0" tIns="0" rIns="0" bIns="0" rtlCol="0">
            <a:spAutoFit/>
          </a:bodyPr>
          <a:lstStyle/>
          <a:p>
            <a:pPr algn="l"/>
            <a:r>
              <a:rPr lang="en-US" sz="867" dirty="0" smtClean="0">
                <a:solidFill>
                  <a:schemeClr val="bg1">
                    <a:lumMod val="50000"/>
                  </a:schemeClr>
                </a:solidFill>
                <a:latin typeface="Arial"/>
                <a:cs typeface="Arial"/>
              </a:rPr>
              <a:t>© </a:t>
            </a:r>
            <a:r>
              <a:rPr lang="en-US" sz="867" dirty="0" smtClean="0">
                <a:solidFill>
                  <a:schemeClr val="bg1">
                    <a:lumMod val="50000"/>
                  </a:schemeClr>
                </a:solidFill>
                <a:latin typeface="+mn-lt"/>
                <a:cs typeface="Arial"/>
              </a:rPr>
              <a:t>2015 Pivotal Software,</a:t>
            </a:r>
            <a:r>
              <a:rPr lang="en-US" sz="867" baseline="0" dirty="0" smtClean="0">
                <a:solidFill>
                  <a:schemeClr val="bg1">
                    <a:lumMod val="50000"/>
                  </a:schemeClr>
                </a:solidFill>
                <a:latin typeface="+mn-lt"/>
                <a:cs typeface="Arial"/>
              </a:rPr>
              <a:t> Inc</a:t>
            </a:r>
            <a:r>
              <a:rPr lang="en-US" sz="867" dirty="0" smtClean="0">
                <a:solidFill>
                  <a:schemeClr val="bg1">
                    <a:lumMod val="50000"/>
                  </a:schemeClr>
                </a:solidFill>
                <a:latin typeface="+mn-lt"/>
                <a:cs typeface="Arial"/>
              </a:rPr>
              <a:t>.</a:t>
            </a:r>
            <a:r>
              <a:rPr lang="en-US" sz="867" baseline="0" dirty="0" smtClean="0">
                <a:solidFill>
                  <a:schemeClr val="bg1">
                    <a:lumMod val="50000"/>
                  </a:schemeClr>
                </a:solidFill>
                <a:latin typeface="+mn-lt"/>
                <a:cs typeface="Arial"/>
              </a:rPr>
              <a:t>  </a:t>
            </a:r>
            <a:r>
              <a:rPr lang="en-US" sz="867" dirty="0" smtClean="0">
                <a:solidFill>
                  <a:schemeClr val="bg1">
                    <a:lumMod val="50000"/>
                  </a:schemeClr>
                </a:solidFill>
                <a:latin typeface="+mn-lt"/>
                <a:cs typeface="Arial"/>
              </a:rPr>
              <a:t>All rights reserved.</a:t>
            </a:r>
            <a:endParaRPr lang="en-US" sz="867" dirty="0">
              <a:solidFill>
                <a:schemeClr val="bg1">
                  <a:lumMod val="50000"/>
                </a:schemeClr>
              </a:solidFill>
              <a:latin typeface="Arial"/>
              <a:cs typeface="Arial"/>
            </a:endParaRPr>
          </a:p>
        </p:txBody>
      </p:sp>
      <p:sp>
        <p:nvSpPr>
          <p:cNvPr id="10" name="Rectangle 9"/>
          <p:cNvSpPr/>
          <p:nvPr/>
        </p:nvSpPr>
        <p:spPr bwMode="gray">
          <a:xfrm>
            <a:off x="0" y="6291855"/>
            <a:ext cx="12192000" cy="386440"/>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400" dirty="0">
              <a:latin typeface="+mn-lt"/>
            </a:endParaRPr>
          </a:p>
        </p:txBody>
      </p:sp>
      <p:pic>
        <p:nvPicPr>
          <p:cNvPr id="11" name="Picture 10" descr="Pivotal_White.png"/>
          <p:cNvPicPr>
            <a:picLocks noChangeAspect="1"/>
          </p:cNvPicPr>
          <p:nvPr/>
        </p:nvPicPr>
        <p:blipFill rotWithShape="1">
          <a:blip r:embed="rId21" cstate="hqprint">
            <a:extLst>
              <a:ext uri="{28A0092B-C50C-407E-A947-70E740481C1C}">
                <a14:useLocalDpi xmlns:a14="http://schemas.microsoft.com/office/drawing/2010/main" val="0"/>
              </a:ext>
            </a:extLst>
          </a:blip>
          <a:srcRect l="18173" t="28060" r="18173" b="28060"/>
          <a:stretch/>
        </p:blipFill>
        <p:spPr>
          <a:xfrm>
            <a:off x="10889973" y="6358625"/>
            <a:ext cx="957151" cy="258372"/>
          </a:xfrm>
          <a:prstGeom prst="rect">
            <a:avLst/>
          </a:prstGeom>
        </p:spPr>
      </p:pic>
    </p:spTree>
    <p:extLst>
      <p:ext uri="{BB962C8B-B14F-4D97-AF65-F5344CB8AC3E}">
        <p14:creationId xmlns:p14="http://schemas.microsoft.com/office/powerpoint/2010/main" val="260419267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Lst>
  <p:transition>
    <p:fade/>
  </p:transition>
  <p:timing>
    <p:tnLst>
      <p:par>
        <p:cTn id="1" dur="indefinite" restart="never" nodeType="tmRoot"/>
      </p:par>
    </p:tnLst>
  </p:timing>
  <p:txStyles>
    <p:titleStyle>
      <a:lvl1pPr algn="l" defTabSz="1219170" rtl="0" eaLnBrk="1" latinLnBrk="0" hangingPunct="1">
        <a:spcBef>
          <a:spcPct val="0"/>
        </a:spcBef>
        <a:buNone/>
        <a:defRPr sz="4267" kern="1200">
          <a:solidFill>
            <a:srgbClr val="2C95DD"/>
          </a:solidFill>
          <a:latin typeface="MetaNormalLF-Roman" pitchFamily="34" charset="0"/>
          <a:ea typeface="+mj-ea"/>
          <a:cs typeface="+mj-cs"/>
        </a:defRPr>
      </a:lvl1pPr>
    </p:titleStyle>
    <p:bodyStyle>
      <a:lvl1pPr marL="304792" indent="-304792" algn="l" defTabSz="1219170" rtl="0" eaLnBrk="1" latinLnBrk="0" hangingPunct="1">
        <a:spcBef>
          <a:spcPct val="20000"/>
        </a:spcBef>
        <a:buClr>
          <a:srgbClr val="2C95DD"/>
        </a:buClr>
        <a:buFont typeface="Arial" pitchFamily="34" charset="0"/>
        <a:buChar char="•"/>
        <a:defRPr sz="3733" kern="1200">
          <a:solidFill>
            <a:schemeClr val="tx1"/>
          </a:solidFill>
          <a:latin typeface="MetaNormalLF-Roman" pitchFamily="34" charset="0"/>
          <a:ea typeface="+mn-ea"/>
          <a:cs typeface="+mn-cs"/>
        </a:defRPr>
      </a:lvl1pPr>
      <a:lvl2pPr marL="990575" indent="-380990" algn="l" defTabSz="1219170" rtl="0" eaLnBrk="1" latinLnBrk="0" hangingPunct="1">
        <a:spcBef>
          <a:spcPct val="20000"/>
        </a:spcBef>
        <a:buClr>
          <a:srgbClr val="2C95DD"/>
        </a:buClr>
        <a:buFont typeface="Arial" pitchFamily="34" charset="0"/>
        <a:buChar char="–"/>
        <a:defRPr sz="3200" kern="1200">
          <a:solidFill>
            <a:schemeClr val="tx1"/>
          </a:solidFill>
          <a:latin typeface="MetaNormalLF-Roman" pitchFamily="34" charset="0"/>
          <a:ea typeface="+mn-ea"/>
          <a:cs typeface="+mn-cs"/>
        </a:defRPr>
      </a:lvl2pPr>
      <a:lvl3pPr marL="1523962" indent="-304792" algn="l" defTabSz="1219170" rtl="0" eaLnBrk="1" latinLnBrk="0" hangingPunct="1">
        <a:spcBef>
          <a:spcPct val="20000"/>
        </a:spcBef>
        <a:buClr>
          <a:srgbClr val="2C95DD"/>
        </a:buClr>
        <a:buFont typeface="Arial" pitchFamily="34" charset="0"/>
        <a:buChar char="•"/>
        <a:defRPr sz="2667" kern="1200">
          <a:solidFill>
            <a:schemeClr val="tx1"/>
          </a:solidFill>
          <a:latin typeface="MetaNormalLF-Roman" pitchFamily="34" charset="0"/>
          <a:ea typeface="+mn-ea"/>
          <a:cs typeface="+mn-cs"/>
        </a:defRPr>
      </a:lvl3pPr>
      <a:lvl4pPr marL="2133547" indent="-304792" algn="l" defTabSz="121917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4pPr>
      <a:lvl5pPr marL="2743131" indent="-304792" algn="l" defTabSz="121917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B743E6-D7E6-4589-9E99-A89641370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ru-RU" dirty="0"/>
          </a:p>
        </p:txBody>
      </p:sp>
      <p:sp>
        <p:nvSpPr>
          <p:cNvPr id="3" name="Text Placeholder 2">
            <a:extLst>
              <a:ext uri="{FF2B5EF4-FFF2-40B4-BE49-F238E27FC236}">
                <a16:creationId xmlns:a16="http://schemas.microsoft.com/office/drawing/2014/main" id="{486E5520-9CE7-44B4-9BB2-3CD317A0AC5A}"/>
              </a:ext>
            </a:extLst>
          </p:cNvPr>
          <p:cNvSpPr>
            <a:spLocks noGrp="1"/>
          </p:cNvSpPr>
          <p:nvPr>
            <p:ph type="body" idx="1"/>
          </p:nvPr>
        </p:nvSpPr>
        <p:spPr>
          <a:xfrm>
            <a:off x="652054" y="1806031"/>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1D8A7118-8D82-49FD-BFD7-4EB2A5D476FD}"/>
              </a:ext>
            </a:extLst>
          </p:cNvPr>
          <p:cNvSpPr>
            <a:spLocks noGrp="1"/>
          </p:cNvSpPr>
          <p:nvPr>
            <p:ph type="dt" sz="half" idx="2"/>
          </p:nvPr>
        </p:nvSpPr>
        <p:spPr>
          <a:xfrm>
            <a:off x="447403" y="6202726"/>
            <a:ext cx="1368518" cy="213950"/>
          </a:xfrm>
          <a:prstGeom prst="rect">
            <a:avLst/>
          </a:prstGeom>
        </p:spPr>
        <p:txBody>
          <a:bodyPr vert="horz" lIns="0" tIns="0" rIns="0" bIns="0" rtlCol="0" anchor="ctr"/>
          <a:lstStyle>
            <a:lvl1pPr algn="l">
              <a:defRPr sz="900">
                <a:solidFill>
                  <a:schemeClr val="tx1"/>
                </a:solidFill>
              </a:defRPr>
            </a:lvl1pPr>
          </a:lstStyle>
          <a:p>
            <a:fld id="{6F7CCD1B-CF2B-4F9F-89EB-8CF5A90396A9}" type="datetime1">
              <a:rPr lang="en-US" smtClean="0"/>
              <a:t>7/15/2021</a:t>
            </a:fld>
            <a:endParaRPr lang="ru-RU" dirty="0"/>
          </a:p>
        </p:txBody>
      </p:sp>
      <p:sp>
        <p:nvSpPr>
          <p:cNvPr id="5" name="Footer Placeholder 4">
            <a:extLst>
              <a:ext uri="{FF2B5EF4-FFF2-40B4-BE49-F238E27FC236}">
                <a16:creationId xmlns:a16="http://schemas.microsoft.com/office/drawing/2014/main" id="{897BFA94-EDFC-47AA-9B4F-8EB04CEEFFA8}"/>
              </a:ext>
            </a:extLst>
          </p:cNvPr>
          <p:cNvSpPr>
            <a:spLocks noGrp="1"/>
          </p:cNvSpPr>
          <p:nvPr>
            <p:ph type="ftr" sz="quarter" idx="3"/>
          </p:nvPr>
        </p:nvSpPr>
        <p:spPr>
          <a:xfrm>
            <a:off x="447403" y="6356351"/>
            <a:ext cx="1368518" cy="213950"/>
          </a:xfrm>
          <a:prstGeom prst="rect">
            <a:avLst/>
          </a:prstGeom>
        </p:spPr>
        <p:txBody>
          <a:bodyPr vert="horz" lIns="0" tIns="0" rIns="0" bIns="0" rtlCol="0" anchor="ctr"/>
          <a:lstStyle>
            <a:lvl1pPr algn="l">
              <a:defRPr sz="900">
                <a:solidFill>
                  <a:srgbClr val="2572C3"/>
                </a:solidFill>
              </a:defRPr>
            </a:lvl1pPr>
          </a:lstStyle>
          <a:p>
            <a:r>
              <a:rPr lang="en-US"/>
              <a:t>ADD A FOOTER</a:t>
            </a:r>
            <a:endParaRPr lang="ru-RU" dirty="0"/>
          </a:p>
        </p:txBody>
      </p:sp>
      <p:sp>
        <p:nvSpPr>
          <p:cNvPr id="6" name="Slide Number Placeholder 5">
            <a:extLst>
              <a:ext uri="{FF2B5EF4-FFF2-40B4-BE49-F238E27FC236}">
                <a16:creationId xmlns:a16="http://schemas.microsoft.com/office/drawing/2014/main" id="{12EBD42D-61AE-46D4-9AFD-B367F3F07574}"/>
              </a:ext>
            </a:extLst>
          </p:cNvPr>
          <p:cNvSpPr>
            <a:spLocks noGrp="1"/>
          </p:cNvSpPr>
          <p:nvPr>
            <p:ph type="sldNum" sz="quarter" idx="4"/>
          </p:nvPr>
        </p:nvSpPr>
        <p:spPr>
          <a:xfrm>
            <a:off x="11433387" y="6356350"/>
            <a:ext cx="352168" cy="213951"/>
          </a:xfrm>
          <a:prstGeom prst="rect">
            <a:avLst/>
          </a:prstGeom>
        </p:spPr>
        <p:txBody>
          <a:bodyPr vert="horz" lIns="0" tIns="0" rIns="0" bIns="0" rtlCol="0" anchor="ctr"/>
          <a:lstStyle>
            <a:lvl1pPr algn="r">
              <a:defRPr sz="900">
                <a:solidFill>
                  <a:srgbClr val="0070C0"/>
                </a:solidFill>
              </a:defRPr>
            </a:lvl1pPr>
          </a:lstStyle>
          <a:p>
            <a:fld id="{DA2766D6-681F-427F-8FA4-5F1427544674}" type="slidenum">
              <a:rPr lang="ru-RU" smtClean="0"/>
              <a:pPr/>
              <a:t>‹#›</a:t>
            </a:fld>
            <a:endParaRPr lang="ru-RU" dirty="0"/>
          </a:p>
        </p:txBody>
      </p:sp>
    </p:spTree>
    <p:extLst>
      <p:ext uri="{BB962C8B-B14F-4D97-AF65-F5344CB8AC3E}">
        <p14:creationId xmlns:p14="http://schemas.microsoft.com/office/powerpoint/2010/main" val="1782228629"/>
      </p:ext>
    </p:extLst>
  </p:cSld>
  <p:clrMap bg1="lt1" tx1="dk1" bg2="lt2" tx2="dk2" accent1="accent1" accent2="accent2" accent3="accent3" accent4="accent4" accent5="accent5" accent6="accent6" hlink="hlink" folHlink="folHlink"/>
  <p:sldLayoutIdLst>
    <p:sldLayoutId id="2147483663" r:id="rId1"/>
    <p:sldLayoutId id="2147483881" r:id="rId2"/>
  </p:sldLayoutIdLst>
  <p:hf hdr="0"/>
  <p:txStyles>
    <p:titleStyle>
      <a:lvl1pPr algn="l" defTabSz="914400" rtl="0" eaLnBrk="1" latinLnBrk="1" hangingPunct="1">
        <a:lnSpc>
          <a:spcPct val="90000"/>
        </a:lnSpc>
        <a:spcBef>
          <a:spcPct val="0"/>
        </a:spcBef>
        <a:buNone/>
        <a:defRPr sz="3500" b="1"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42">
          <p15:clr>
            <a:srgbClr val="F26B43"/>
          </p15:clr>
        </p15:guide>
        <p15:guide id="2" pos="279">
          <p15:clr>
            <a:srgbClr val="F26B43"/>
          </p15:clr>
        </p15:guide>
        <p15:guide id="3" pos="7401">
          <p15:clr>
            <a:srgbClr val="F26B43"/>
          </p15:clr>
        </p15:guide>
        <p15:guide id="4" orient="horz" pos="27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 id="2147483856" r:id="rId52"/>
    <p:sldLayoutId id="2147483903" r:id="rId53"/>
    <p:sldLayoutId id="2147483904" r:id="rId54"/>
    <p:sldLayoutId id="2147483905" r:id="rId55"/>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 xmlns:adec="http://schemas.microsoft.com/office/drawing/2017/decorative"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 xmlns:adec="http://schemas.microsoft.com/office/drawing/2017/decorative" val="0"/>
              </a:ext>
            </a:extLst>
          </p:cNvPr>
          <p:cNvPicPr>
            <a:picLocks noChangeAspect="1"/>
          </p:cNvPicPr>
          <p:nvPr userDrawn="1"/>
        </p:nvPicPr>
        <p:blipFill rotWithShape="1">
          <a:blip r:embed="rId4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944"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7/15/2021</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15일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02729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15일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10163"/>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Lst>
  <p:hf sldNum="0" hdr="0" ftr="0" dt="0"/>
  <p:txStyles>
    <p:titleStyle>
      <a:lvl1pPr algn="l" defTabSz="914400" rtl="0" eaLnBrk="1" latinLnBrk="1" hangingPunct="1">
        <a:spcBef>
          <a:spcPct val="0"/>
        </a:spcBef>
        <a:buNone/>
        <a:defRPr sz="3200" kern="1200">
          <a:solidFill>
            <a:schemeClr val="tx1"/>
          </a:solidFill>
          <a:latin typeface="Arial" panose="020B0604020202020204" pitchFamily="34" charset="0"/>
          <a:ea typeface="맑은 고딕" panose="020B0503020000020004" pitchFamily="50" charset="-127"/>
          <a:cs typeface="Arial" panose="020B0604020202020204" pitchFamily="34" charset="0"/>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10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5.xml"/><Relationship Id="rId1" Type="http://schemas.openxmlformats.org/officeDocument/2006/relationships/slideLayout" Target="../slideLayouts/slideLayout205.xml"/></Relationships>
</file>

<file path=ppt/slides/_rels/slide10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05.xml"/></Relationships>
</file>

<file path=ppt/slides/_rels/slide104.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205.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06.xml"/></Relationships>
</file>

<file path=ppt/slides/_rels/slide106.xml.rels><?xml version="1.0" encoding="UTF-8" standalone="yes"?>
<Relationships xmlns="http://schemas.openxmlformats.org/package/2006/relationships"><Relationship Id="rId2" Type="http://schemas.openxmlformats.org/officeDocument/2006/relationships/hyperlink" Target="https://arminreiter.com/2017/02/azure-functions-time-trigger-cron-cheat-sheet/" TargetMode="External"/><Relationship Id="rId1" Type="http://schemas.openxmlformats.org/officeDocument/2006/relationships/slideLayout" Target="../slideLayouts/slideLayout20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0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07.xml"/></Relationships>
</file>

<file path=ppt/slides/_rels/slide109.xml.rels><?xml version="1.0" encoding="UTF-8" standalone="yes"?>
<Relationships xmlns="http://schemas.openxmlformats.org/package/2006/relationships"><Relationship Id="rId2" Type="http://schemas.openxmlformats.org/officeDocument/2006/relationships/hyperlink" Target="https://github.com/MicrosoftDocs/azure-docs/blob/master/articles/azure-functions/create-first-function-vs-code-csharp.md" TargetMode="External"/><Relationship Id="rId1" Type="http://schemas.openxmlformats.org/officeDocument/2006/relationships/slideLayout" Target="../slideLayouts/slideLayout203.xml"/></Relationships>
</file>

<file path=ppt/slides/_rels/slide11.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10.xml.rels><?xml version="1.0" encoding="UTF-8" standalone="yes"?>
<Relationships xmlns="http://schemas.openxmlformats.org/package/2006/relationships"><Relationship Id="rId2" Type="http://schemas.openxmlformats.org/officeDocument/2006/relationships/hyperlink" Target="https://azure.microsoft.com/en-us/features/storage-explorer/" TargetMode="External"/><Relationship Id="rId1" Type="http://schemas.openxmlformats.org/officeDocument/2006/relationships/slideLayout" Target="../slideLayouts/slideLayout20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1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05.xml"/></Relationships>
</file>

<file path=ppt/slides/_rels/slide11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05.xml"/></Relationships>
</file>

<file path=ppt/slides/_rels/slide114.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05.xml"/></Relationships>
</file>

<file path=ppt/slides/_rels/slide11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05.xml"/></Relationships>
</file>

<file path=ppt/slides/_rels/slide11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05.xml"/></Relationships>
</file>

<file path=ppt/slides/_rels/slide11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05.xml"/></Relationships>
</file>

<file path=ppt/slides/_rels/slide118.xml.rels><?xml version="1.0" encoding="UTF-8" standalone="yes"?>
<Relationships xmlns="http://schemas.openxmlformats.org/package/2006/relationships"><Relationship Id="rId2" Type="http://schemas.openxmlformats.org/officeDocument/2006/relationships/image" Target="../media/image192.JPG"/><Relationship Id="rId1" Type="http://schemas.openxmlformats.org/officeDocument/2006/relationships/slideLayout" Target="../slideLayouts/slideLayout207.xml"/></Relationships>
</file>

<file path=ppt/slides/_rels/slide12.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91.xml"/></Relationships>
</file>

<file path=ppt/slides/_rels/slide21.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5.xml"/><Relationship Id="rId1" Type="http://schemas.openxmlformats.org/officeDocument/2006/relationships/slideLayout" Target="../slideLayouts/slideLayout92.xml"/></Relationships>
</file>

<file path=ppt/slides/_rels/slide22.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6.xml"/><Relationship Id="rId1" Type="http://schemas.openxmlformats.org/officeDocument/2006/relationships/slideLayout" Target="../slideLayouts/slideLayout9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QW3u5PK_XJ0" TargetMode="External"/><Relationship Id="rId2" Type="http://schemas.openxmlformats.org/officeDocument/2006/relationships/hyperlink" Target="https://www.examtopics.com/exams/microsoft/az-900/" TargetMode="External"/><Relationship Id="rId1" Type="http://schemas.openxmlformats.org/officeDocument/2006/relationships/slideLayout" Target="../slideLayouts/slideLayout92.xml"/></Relationships>
</file>

<file path=ppt/slides/_rels/slide24.xml.rels><?xml version="1.0" encoding="UTF-8" standalone="yes"?>
<Relationships xmlns="http://schemas.openxmlformats.org/package/2006/relationships"><Relationship Id="rId3" Type="http://schemas.openxmlformats.org/officeDocument/2006/relationships/hyperlink" Target="https://itastool.tistory.com/38" TargetMode="External"/><Relationship Id="rId2" Type="http://schemas.openxmlformats.org/officeDocument/2006/relationships/hyperlink" Target="https://edu.cloudmt.co.kr/certificate-type/" TargetMode="External"/><Relationship Id="rId1" Type="http://schemas.openxmlformats.org/officeDocument/2006/relationships/slideLayout" Target="../slideLayouts/slideLayout9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56.xml"/><Relationship Id="rId6" Type="http://schemas.openxmlformats.org/officeDocument/2006/relationships/image" Target="NULL"/><Relationship Id="rId5" Type="http://schemas.openxmlformats.org/officeDocument/2006/relationships/image" Target="../media/image51.png"/><Relationship Id="rId4" Type="http://schemas.openxmlformats.org/officeDocument/2006/relationships/image" Target="NULL"/></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NULL"/><Relationship Id="rId3" Type="http://schemas.openxmlformats.org/officeDocument/2006/relationships/image" Target="../media/image52.png"/><Relationship Id="rId21" Type="http://schemas.openxmlformats.org/officeDocument/2006/relationships/image" Target="../media/image68.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5.png"/><Relationship Id="rId2" Type="http://schemas.openxmlformats.org/officeDocument/2006/relationships/notesSlide" Target="../notesSlides/notesSlide8.xml"/><Relationship Id="rId16" Type="http://schemas.openxmlformats.org/officeDocument/2006/relationships/image" Target="../media/image64.png"/><Relationship Id="rId20" Type="http://schemas.openxmlformats.org/officeDocument/2006/relationships/image" Target="../media/image67.png"/><Relationship Id="rId1" Type="http://schemas.openxmlformats.org/officeDocument/2006/relationships/slideLayout" Target="../slideLayouts/slideLayout156.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3.png"/><Relationship Id="rId23" Type="http://schemas.openxmlformats.org/officeDocument/2006/relationships/image" Target="../media/image70.png"/><Relationship Id="rId10" Type="http://schemas.openxmlformats.org/officeDocument/2006/relationships/image" Target="../media/image59.png"/><Relationship Id="rId19" Type="http://schemas.openxmlformats.org/officeDocument/2006/relationships/image" Target="../media/image66.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NULL"/><Relationship Id="rId22"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205.xml"/><Relationship Id="rId4" Type="http://schemas.openxmlformats.org/officeDocument/2006/relationships/hyperlink" Target="https://www.youtube.com/watch?v=Nfpegdkc8NI"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2.JPG"/><Relationship Id="rId1" Type="http://schemas.openxmlformats.org/officeDocument/2006/relationships/slideLayout" Target="../slideLayouts/slideLayout205.xml"/><Relationship Id="rId5" Type="http://schemas.openxmlformats.org/officeDocument/2006/relationships/image" Target="../media/image75.PNG"/><Relationship Id="rId4" Type="http://schemas.openxmlformats.org/officeDocument/2006/relationships/image" Target="../media/image74.JPG"/></Relationships>
</file>

<file path=ppt/slides/_rels/slide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1.xml"/></Relationships>
</file>

<file path=ppt/slides/_rels/slide30.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desktop.github.com/" TargetMode="External"/><Relationship Id="rId1" Type="http://schemas.openxmlformats.org/officeDocument/2006/relationships/slideLayout" Target="../slideLayouts/slideLayout203.xml"/><Relationship Id="rId4" Type="http://schemas.openxmlformats.org/officeDocument/2006/relationships/hyperlink" Target="https://github.com/Azure-Samples/nodejs-docs-hello-world.git"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misook-git:silla1234QW@github.com/misook-git/lect_cloudplatform.git" TargetMode="External"/><Relationship Id="rId2" Type="http://schemas.openxmlformats.org/officeDocument/2006/relationships/hyperlink" Target="https://github.com/misook-git/lect_cloudplatform.git" TargetMode="External"/><Relationship Id="rId1" Type="http://schemas.openxmlformats.org/officeDocument/2006/relationships/slideLayout" Target="../slideLayouts/slideLayout203.xml"/></Relationships>
</file>

<file path=ppt/slides/_rels/slide32.xml.rels><?xml version="1.0" encoding="UTF-8" standalone="yes"?>
<Relationships xmlns="http://schemas.openxmlformats.org/package/2006/relationships"><Relationship Id="rId2" Type="http://schemas.openxmlformats.org/officeDocument/2006/relationships/hyperlink" Target="https://koonsland.tistory.com/105" TargetMode="External"/><Relationship Id="rId1" Type="http://schemas.openxmlformats.org/officeDocument/2006/relationships/slideLayout" Target="../slideLayouts/slideLayout203.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misook-git/azwebapp11.git" TargetMode="External"/><Relationship Id="rId1" Type="http://schemas.openxmlformats.org/officeDocument/2006/relationships/slideLayout" Target="../slideLayouts/slideLayout203.xml"/></Relationships>
</file>

<file path=ppt/slides/_rels/slide34.xml.rels><?xml version="1.0" encoding="UTF-8" standalone="yes"?>
<Relationships xmlns="http://schemas.openxmlformats.org/package/2006/relationships"><Relationship Id="rId2" Type="http://schemas.openxmlformats.org/officeDocument/2006/relationships/hyperlink" Target="https://msdocs-node-cli.scm.azurewebsites.net/msdocs-node-cli.git" TargetMode="External"/><Relationship Id="rId1" Type="http://schemas.openxmlformats.org/officeDocument/2006/relationships/slideLayout" Target="../slideLayouts/slideLayout203.xml"/></Relationships>
</file>

<file path=ppt/slides/_rels/slide35.xml.rels><?xml version="1.0" encoding="UTF-8" standalone="yes"?>
<Relationships xmlns="http://schemas.openxmlformats.org/package/2006/relationships"><Relationship Id="rId3" Type="http://schemas.openxmlformats.org/officeDocument/2006/relationships/hyperlink" Target="https://userName:passWord@github.com/myRepository" TargetMode="External"/><Relationship Id="rId2" Type="http://schemas.openxmlformats.org/officeDocument/2006/relationships/notesSlide" Target="../notesSlides/notesSlide10.xml"/><Relationship Id="rId1" Type="http://schemas.openxmlformats.org/officeDocument/2006/relationships/slideLayout" Target="../slideLayouts/slideLayout20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3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9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7.xml"/></Relationships>
</file>

<file path=ppt/slides/_rels/slide39.xml.rels><?xml version="1.0" encoding="UTF-8" standalone="yes"?>
<Relationships xmlns="http://schemas.openxmlformats.org/package/2006/relationships"><Relationship Id="rId13" Type="http://schemas.openxmlformats.org/officeDocument/2006/relationships/image" Target="../media/image86.emf"/><Relationship Id="rId18" Type="http://schemas.openxmlformats.org/officeDocument/2006/relationships/image" Target="../media/image91.emf"/><Relationship Id="rId26" Type="http://schemas.openxmlformats.org/officeDocument/2006/relationships/image" Target="../media/image99.emf"/><Relationship Id="rId39" Type="http://schemas.openxmlformats.org/officeDocument/2006/relationships/image" Target="../media/image112.emf"/><Relationship Id="rId21" Type="http://schemas.openxmlformats.org/officeDocument/2006/relationships/image" Target="../media/image94.emf"/><Relationship Id="rId34" Type="http://schemas.openxmlformats.org/officeDocument/2006/relationships/image" Target="../media/image107.emf"/><Relationship Id="rId42" Type="http://schemas.openxmlformats.org/officeDocument/2006/relationships/image" Target="../media/image115.emf"/><Relationship Id="rId47" Type="http://schemas.openxmlformats.org/officeDocument/2006/relationships/image" Target="../media/image120.emf"/><Relationship Id="rId50" Type="http://schemas.openxmlformats.org/officeDocument/2006/relationships/image" Target="../media/image123.emf"/><Relationship Id="rId55" Type="http://schemas.openxmlformats.org/officeDocument/2006/relationships/image" Target="../media/image128.png"/><Relationship Id="rId7" Type="http://schemas.openxmlformats.org/officeDocument/2006/relationships/image" Target="../media/image80.emf"/><Relationship Id="rId2" Type="http://schemas.openxmlformats.org/officeDocument/2006/relationships/notesSlide" Target="../notesSlides/notesSlide12.xml"/><Relationship Id="rId16" Type="http://schemas.openxmlformats.org/officeDocument/2006/relationships/image" Target="../media/image89.emf"/><Relationship Id="rId20" Type="http://schemas.openxmlformats.org/officeDocument/2006/relationships/image" Target="../media/image93.emf"/><Relationship Id="rId29" Type="http://schemas.openxmlformats.org/officeDocument/2006/relationships/image" Target="../media/image102.emf"/><Relationship Id="rId41" Type="http://schemas.openxmlformats.org/officeDocument/2006/relationships/image" Target="../media/image114.emf"/><Relationship Id="rId54" Type="http://schemas.openxmlformats.org/officeDocument/2006/relationships/image" Target="../media/image127.emf"/><Relationship Id="rId1" Type="http://schemas.openxmlformats.org/officeDocument/2006/relationships/slideLayout" Target="../slideLayouts/slideLayout87.xml"/><Relationship Id="rId6" Type="http://schemas.openxmlformats.org/officeDocument/2006/relationships/image" Target="../media/image79.emf"/><Relationship Id="rId11" Type="http://schemas.openxmlformats.org/officeDocument/2006/relationships/image" Target="../media/image84.emf"/><Relationship Id="rId24" Type="http://schemas.openxmlformats.org/officeDocument/2006/relationships/image" Target="../media/image97.emf"/><Relationship Id="rId32" Type="http://schemas.openxmlformats.org/officeDocument/2006/relationships/image" Target="../media/image105.emf"/><Relationship Id="rId37" Type="http://schemas.openxmlformats.org/officeDocument/2006/relationships/image" Target="../media/image110.emf"/><Relationship Id="rId40" Type="http://schemas.openxmlformats.org/officeDocument/2006/relationships/image" Target="../media/image113.emf"/><Relationship Id="rId45" Type="http://schemas.openxmlformats.org/officeDocument/2006/relationships/image" Target="../media/image118.emf"/><Relationship Id="rId53" Type="http://schemas.openxmlformats.org/officeDocument/2006/relationships/image" Target="../media/image126.emf"/><Relationship Id="rId58" Type="http://schemas.openxmlformats.org/officeDocument/2006/relationships/image" Target="../media/image131.emf"/><Relationship Id="rId5" Type="http://schemas.openxmlformats.org/officeDocument/2006/relationships/image" Target="../media/image78.emf"/><Relationship Id="rId15" Type="http://schemas.openxmlformats.org/officeDocument/2006/relationships/image" Target="../media/image88.emf"/><Relationship Id="rId23" Type="http://schemas.openxmlformats.org/officeDocument/2006/relationships/image" Target="../media/image96.emf"/><Relationship Id="rId28" Type="http://schemas.openxmlformats.org/officeDocument/2006/relationships/image" Target="../media/image101.emf"/><Relationship Id="rId36" Type="http://schemas.openxmlformats.org/officeDocument/2006/relationships/image" Target="../media/image109.emf"/><Relationship Id="rId49" Type="http://schemas.openxmlformats.org/officeDocument/2006/relationships/image" Target="../media/image122.emf"/><Relationship Id="rId57" Type="http://schemas.openxmlformats.org/officeDocument/2006/relationships/image" Target="../media/image130.emf"/><Relationship Id="rId61" Type="http://schemas.openxmlformats.org/officeDocument/2006/relationships/image" Target="../media/image134.emf"/><Relationship Id="rId10" Type="http://schemas.openxmlformats.org/officeDocument/2006/relationships/image" Target="../media/image83.emf"/><Relationship Id="rId19" Type="http://schemas.openxmlformats.org/officeDocument/2006/relationships/image" Target="../media/image92.emf"/><Relationship Id="rId31" Type="http://schemas.openxmlformats.org/officeDocument/2006/relationships/image" Target="../media/image104.emf"/><Relationship Id="rId44" Type="http://schemas.openxmlformats.org/officeDocument/2006/relationships/image" Target="../media/image117.emf"/><Relationship Id="rId52" Type="http://schemas.openxmlformats.org/officeDocument/2006/relationships/image" Target="../media/image125.emf"/><Relationship Id="rId60" Type="http://schemas.openxmlformats.org/officeDocument/2006/relationships/image" Target="../media/image133.emf"/><Relationship Id="rId4" Type="http://schemas.microsoft.com/office/2007/relationships/hdphoto" Target="../media/hdphoto1.wdp"/><Relationship Id="rId9" Type="http://schemas.openxmlformats.org/officeDocument/2006/relationships/image" Target="../media/image82.emf"/><Relationship Id="rId14" Type="http://schemas.openxmlformats.org/officeDocument/2006/relationships/image" Target="../media/image87.emf"/><Relationship Id="rId22" Type="http://schemas.openxmlformats.org/officeDocument/2006/relationships/image" Target="../media/image95.emf"/><Relationship Id="rId27" Type="http://schemas.openxmlformats.org/officeDocument/2006/relationships/image" Target="../media/image100.emf"/><Relationship Id="rId30" Type="http://schemas.openxmlformats.org/officeDocument/2006/relationships/image" Target="../media/image103.emf"/><Relationship Id="rId35" Type="http://schemas.openxmlformats.org/officeDocument/2006/relationships/image" Target="../media/image108.emf"/><Relationship Id="rId43" Type="http://schemas.openxmlformats.org/officeDocument/2006/relationships/image" Target="../media/image116.emf"/><Relationship Id="rId48" Type="http://schemas.openxmlformats.org/officeDocument/2006/relationships/image" Target="../media/image121.emf"/><Relationship Id="rId56" Type="http://schemas.openxmlformats.org/officeDocument/2006/relationships/image" Target="../media/image129.emf"/><Relationship Id="rId8" Type="http://schemas.openxmlformats.org/officeDocument/2006/relationships/image" Target="../media/image81.emf"/><Relationship Id="rId51" Type="http://schemas.openxmlformats.org/officeDocument/2006/relationships/image" Target="../media/image124.emf"/><Relationship Id="rId3" Type="http://schemas.openxmlformats.org/officeDocument/2006/relationships/image" Target="../media/image77.png"/><Relationship Id="rId12" Type="http://schemas.openxmlformats.org/officeDocument/2006/relationships/image" Target="../media/image85.emf"/><Relationship Id="rId17" Type="http://schemas.openxmlformats.org/officeDocument/2006/relationships/image" Target="../media/image90.emf"/><Relationship Id="rId25" Type="http://schemas.openxmlformats.org/officeDocument/2006/relationships/image" Target="../media/image98.emf"/><Relationship Id="rId33" Type="http://schemas.openxmlformats.org/officeDocument/2006/relationships/image" Target="../media/image106.emf"/><Relationship Id="rId38" Type="http://schemas.openxmlformats.org/officeDocument/2006/relationships/image" Target="../media/image111.emf"/><Relationship Id="rId46" Type="http://schemas.openxmlformats.org/officeDocument/2006/relationships/image" Target="../media/image119.emf"/><Relationship Id="rId59" Type="http://schemas.openxmlformats.org/officeDocument/2006/relationships/image" Target="../media/image132.emf"/></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8" Type="http://schemas.openxmlformats.org/officeDocument/2006/relationships/image" Target="../media/image87.emf"/><Relationship Id="rId13" Type="http://schemas.openxmlformats.org/officeDocument/2006/relationships/image" Target="../media/image94.emf"/><Relationship Id="rId18" Type="http://schemas.openxmlformats.org/officeDocument/2006/relationships/image" Target="../media/image99.emf"/><Relationship Id="rId26" Type="http://schemas.openxmlformats.org/officeDocument/2006/relationships/image" Target="../media/image107.emf"/><Relationship Id="rId3" Type="http://schemas.openxmlformats.org/officeDocument/2006/relationships/image" Target="../media/image77.png"/><Relationship Id="rId21" Type="http://schemas.openxmlformats.org/officeDocument/2006/relationships/image" Target="../media/image102.emf"/><Relationship Id="rId34" Type="http://schemas.openxmlformats.org/officeDocument/2006/relationships/image" Target="../media/image132.emf"/><Relationship Id="rId7" Type="http://schemas.openxmlformats.org/officeDocument/2006/relationships/image" Target="../media/image86.emf"/><Relationship Id="rId12" Type="http://schemas.openxmlformats.org/officeDocument/2006/relationships/image" Target="../media/image93.emf"/><Relationship Id="rId17" Type="http://schemas.openxmlformats.org/officeDocument/2006/relationships/image" Target="../media/image98.emf"/><Relationship Id="rId25" Type="http://schemas.openxmlformats.org/officeDocument/2006/relationships/image" Target="../media/image106.emf"/><Relationship Id="rId33" Type="http://schemas.openxmlformats.org/officeDocument/2006/relationships/image" Target="../media/image131.emf"/><Relationship Id="rId2" Type="http://schemas.openxmlformats.org/officeDocument/2006/relationships/notesSlide" Target="../notesSlides/notesSlide13.xml"/><Relationship Id="rId16" Type="http://schemas.openxmlformats.org/officeDocument/2006/relationships/image" Target="../media/image97.emf"/><Relationship Id="rId20" Type="http://schemas.openxmlformats.org/officeDocument/2006/relationships/image" Target="../media/image101.emf"/><Relationship Id="rId29" Type="http://schemas.openxmlformats.org/officeDocument/2006/relationships/image" Target="../media/image110.emf"/><Relationship Id="rId1" Type="http://schemas.openxmlformats.org/officeDocument/2006/relationships/slideLayout" Target="../slideLayouts/slideLayout87.xml"/><Relationship Id="rId6" Type="http://schemas.openxmlformats.org/officeDocument/2006/relationships/image" Target="../media/image85.emf"/><Relationship Id="rId11" Type="http://schemas.openxmlformats.org/officeDocument/2006/relationships/image" Target="../media/image92.emf"/><Relationship Id="rId24" Type="http://schemas.openxmlformats.org/officeDocument/2006/relationships/image" Target="../media/image105.emf"/><Relationship Id="rId32" Type="http://schemas.openxmlformats.org/officeDocument/2006/relationships/image" Target="../media/image130.emf"/><Relationship Id="rId5" Type="http://schemas.openxmlformats.org/officeDocument/2006/relationships/image" Target="../media/image84.emf"/><Relationship Id="rId15" Type="http://schemas.openxmlformats.org/officeDocument/2006/relationships/image" Target="../media/image96.emf"/><Relationship Id="rId23" Type="http://schemas.openxmlformats.org/officeDocument/2006/relationships/image" Target="../media/image104.emf"/><Relationship Id="rId28" Type="http://schemas.openxmlformats.org/officeDocument/2006/relationships/image" Target="../media/image109.emf"/><Relationship Id="rId36" Type="http://schemas.openxmlformats.org/officeDocument/2006/relationships/image" Target="../media/image134.emf"/><Relationship Id="rId10" Type="http://schemas.openxmlformats.org/officeDocument/2006/relationships/image" Target="../media/image89.emf"/><Relationship Id="rId19" Type="http://schemas.openxmlformats.org/officeDocument/2006/relationships/image" Target="../media/image100.emf"/><Relationship Id="rId31" Type="http://schemas.openxmlformats.org/officeDocument/2006/relationships/image" Target="../media/image112.emf"/><Relationship Id="rId4" Type="http://schemas.microsoft.com/office/2007/relationships/hdphoto" Target="../media/hdphoto1.wdp"/><Relationship Id="rId9" Type="http://schemas.openxmlformats.org/officeDocument/2006/relationships/image" Target="../media/image88.emf"/><Relationship Id="rId14" Type="http://schemas.openxmlformats.org/officeDocument/2006/relationships/image" Target="../media/image95.emf"/><Relationship Id="rId22" Type="http://schemas.openxmlformats.org/officeDocument/2006/relationships/image" Target="../media/image103.emf"/><Relationship Id="rId27" Type="http://schemas.openxmlformats.org/officeDocument/2006/relationships/image" Target="../media/image108.emf"/><Relationship Id="rId30" Type="http://schemas.openxmlformats.org/officeDocument/2006/relationships/image" Target="../media/image111.emf"/><Relationship Id="rId35" Type="http://schemas.openxmlformats.org/officeDocument/2006/relationships/image" Target="../media/image133.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1.xml"/></Relationships>
</file>

<file path=ppt/slides/_rels/slide43.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5.emf"/><Relationship Id="rId7" Type="http://schemas.microsoft.com/office/2007/relationships/hdphoto" Target="../media/hdphoto2.wdp"/><Relationship Id="rId2" Type="http://schemas.openxmlformats.org/officeDocument/2006/relationships/notesSlide" Target="../notesSlides/notesSlide16.xml"/><Relationship Id="rId1" Type="http://schemas.openxmlformats.org/officeDocument/2006/relationships/slideLayout" Target="../slideLayouts/slideLayout81.xml"/><Relationship Id="rId6" Type="http://schemas.openxmlformats.org/officeDocument/2006/relationships/image" Target="../media/image138.png"/><Relationship Id="rId5" Type="http://schemas.openxmlformats.org/officeDocument/2006/relationships/image" Target="../media/image137.emf"/><Relationship Id="rId4" Type="http://schemas.openxmlformats.org/officeDocument/2006/relationships/image" Target="../media/image136.emf"/></Relationships>
</file>

<file path=ppt/slides/_rels/slide44.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9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9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inaXkN2UrFE&amp;t=1255s" TargetMode="External"/><Relationship Id="rId2" Type="http://schemas.openxmlformats.org/officeDocument/2006/relationships/image" Target="../media/image141.PNG"/><Relationship Id="rId1" Type="http://schemas.openxmlformats.org/officeDocument/2006/relationships/slideLayout" Target="../slideLayouts/slideLayout197.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25.xml"/></Relationships>
</file>

<file path=ppt/slides/_rels/slide5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www.youtube.com/watch?v=inaXkN2UrFE&amp;t=1255s" TargetMode="External"/><Relationship Id="rId1" Type="http://schemas.openxmlformats.org/officeDocument/2006/relationships/slideLayout" Target="../slideLayouts/slideLayout19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54.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19.xml"/><Relationship Id="rId1" Type="http://schemas.openxmlformats.org/officeDocument/2006/relationships/slideLayout" Target="../slideLayouts/slideLayout19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57.xml.rels><?xml version="1.0" encoding="UTF-8" standalone="yes"?>
<Relationships xmlns="http://schemas.openxmlformats.org/package/2006/relationships"><Relationship Id="rId2" Type="http://schemas.openxmlformats.org/officeDocument/2006/relationships/hyperlink" Target="https://docs.microsoft.com/ko-kr/azure/app-service/deploy-local-git?tabs=cli" TargetMode="External"/><Relationship Id="rId1" Type="http://schemas.openxmlformats.org/officeDocument/2006/relationships/slideLayout" Target="../slideLayouts/slideLayout203.xml"/></Relationships>
</file>

<file path=ppt/slides/_rels/slide58.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197.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94.xml"/></Relationships>
</file>

<file path=ppt/slides/_rels/slide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197.xml"/></Relationships>
</file>

<file path=ppt/slides/_rels/slide6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9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63.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jpe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notesSlide" Target="../notesSlides/notesSlide21.xml"/><Relationship Id="rId1" Type="http://schemas.openxmlformats.org/officeDocument/2006/relationships/slideLayout" Target="../slideLayouts/slideLayout197.xml"/><Relationship Id="rId6" Type="http://schemas.openxmlformats.org/officeDocument/2006/relationships/image" Target="../media/image149.jpeg"/><Relationship Id="rId11" Type="http://schemas.openxmlformats.org/officeDocument/2006/relationships/image" Target="../media/image154.png"/><Relationship Id="rId5" Type="http://schemas.openxmlformats.org/officeDocument/2006/relationships/image" Target="../media/image148.jpe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s>
</file>

<file path=ppt/slides/_rels/slide6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97.xml"/></Relationships>
</file>

<file path=ppt/slides/_rels/slide65.xml.rels><?xml version="1.0" encoding="UTF-8" standalone="yes"?>
<Relationships xmlns="http://schemas.openxmlformats.org/package/2006/relationships"><Relationship Id="rId2" Type="http://schemas.openxmlformats.org/officeDocument/2006/relationships/hyperlink" Target="https://www.taygan.co/blog/2018/03/12/streaming-sensor-data-in-real-time-with-azure-iot-hub" TargetMode="External"/><Relationship Id="rId1" Type="http://schemas.openxmlformats.org/officeDocument/2006/relationships/slideLayout" Target="../slideLayouts/slideLayout196.xml"/></Relationships>
</file>

<file path=ppt/slides/_rels/slide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97.xml"/></Relationships>
</file>

<file path=ppt/slides/_rels/slide6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97.xml"/></Relationships>
</file>

<file path=ppt/slides/_rels/slide6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97.xml"/></Relationships>
</file>

<file path=ppt/slides/_rels/slide6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97.xml"/></Relationships>
</file>

<file path=ppt/slides/_rels/slide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notesSlide" Target="../notesSlides/notesSlide22.xml"/><Relationship Id="rId1" Type="http://schemas.openxmlformats.org/officeDocument/2006/relationships/slideLayout" Target="../slideLayouts/slideLayout197.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s>
</file>

<file path=ppt/slides/_rels/slide71.xml.rels><?xml version="1.0" encoding="UTF-8" standalone="yes"?>
<Relationships xmlns="http://schemas.openxmlformats.org/package/2006/relationships"><Relationship Id="rId3" Type="http://schemas.openxmlformats.org/officeDocument/2006/relationships/hyperlink" Target="https://www.taygan.co/blog/2018/03/12/streaming-sensor-data-in-real-time-with-azure-iot-hub" TargetMode="External"/><Relationship Id="rId2" Type="http://schemas.openxmlformats.org/officeDocument/2006/relationships/image" Target="../media/image170.PNG"/><Relationship Id="rId1" Type="http://schemas.openxmlformats.org/officeDocument/2006/relationships/slideLayout" Target="../slideLayouts/slideLayout197.xml"/></Relationships>
</file>

<file path=ppt/slides/_rels/slide72.xml.rels><?xml version="1.0" encoding="UTF-8" standalone="yes"?>
<Relationships xmlns="http://schemas.openxmlformats.org/package/2006/relationships"><Relationship Id="rId3" Type="http://schemas.openxmlformats.org/officeDocument/2006/relationships/hyperlink" Target="https://www.taygan.co/blog/2018/03/12/streaming-sensor-data-in-real-time-with-azure-iot-hub" TargetMode="External"/><Relationship Id="rId2" Type="http://schemas.openxmlformats.org/officeDocument/2006/relationships/hyperlink" Target="https://azure-samples.github.io/raspberry-pi-web-simulator/#getstarted" TargetMode="External"/><Relationship Id="rId1" Type="http://schemas.openxmlformats.org/officeDocument/2006/relationships/slideLayout" Target="../slideLayouts/slideLayout196.xml"/></Relationships>
</file>

<file path=ppt/slides/_rels/slide73.xml.rels><?xml version="1.0" encoding="UTF-8" standalone="yes"?>
<Relationships xmlns="http://schemas.openxmlformats.org/package/2006/relationships"><Relationship Id="rId2" Type="http://schemas.openxmlformats.org/officeDocument/2006/relationships/hyperlink" Target="https://azure.microsoft.com/ko-kr/features/storage-explorer/" TargetMode="External"/><Relationship Id="rId1" Type="http://schemas.openxmlformats.org/officeDocument/2006/relationships/slideLayout" Target="../slideLayouts/slideLayout195.xml"/></Relationships>
</file>

<file path=ppt/slides/_rels/slide7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3.xml"/><Relationship Id="rId1" Type="http://schemas.openxmlformats.org/officeDocument/2006/relationships/slideLayout" Target="../slideLayouts/slideLayout203.xml"/></Relationships>
</file>

<file path=ppt/slides/_rels/slide76.xml.rels><?xml version="1.0" encoding="UTF-8" standalone="yes"?>
<Relationships xmlns="http://schemas.openxmlformats.org/package/2006/relationships"><Relationship Id="rId2" Type="http://schemas.openxmlformats.org/officeDocument/2006/relationships/hyperlink" Target="https://www.youtube.com/watch?v=4BwyqmRTrx8" TargetMode="External"/><Relationship Id="rId1" Type="http://schemas.openxmlformats.org/officeDocument/2006/relationships/slideLayout" Target="../slideLayouts/slideLayout204.xml"/></Relationships>
</file>

<file path=ppt/slides/_rels/slide7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05.xml"/></Relationships>
</file>

<file path=ppt/slides/_rels/slide7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05.xml"/></Relationships>
</file>

<file path=ppt/slides/_rels/slide79.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notesSlide" Target="../notesSlides/notesSlide24.xml"/><Relationship Id="rId1" Type="http://schemas.openxmlformats.org/officeDocument/2006/relationships/slideLayout" Target="../slideLayouts/slideLayout208.xml"/><Relationship Id="rId4" Type="http://schemas.openxmlformats.org/officeDocument/2006/relationships/hyperlink" Target="https://www.youtube.com/watch?v=4BwyqmRTrx8"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4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80.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notesSlide" Target="../notesSlides/notesSlide25.xml"/><Relationship Id="rId1" Type="http://schemas.openxmlformats.org/officeDocument/2006/relationships/slideLayout" Target="../slideLayouts/slideLayout208.xml"/><Relationship Id="rId4" Type="http://schemas.openxmlformats.org/officeDocument/2006/relationships/hyperlink" Target="https://www.youtube.com/watch?v=4BwyqmRTrx8"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notesSlide" Target="../notesSlides/notesSlide26.xml"/><Relationship Id="rId1" Type="http://schemas.openxmlformats.org/officeDocument/2006/relationships/slideLayout" Target="../slideLayouts/slideLayout208.xml"/><Relationship Id="rId4" Type="http://schemas.openxmlformats.org/officeDocument/2006/relationships/hyperlink" Target="https://www.youtube.com/watch?v=4BwyqmRTrx8"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83.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02.xml"/></Relationships>
</file>

<file path=ppt/slides/_rels/slide85.xml.rels><?xml version="1.0" encoding="UTF-8" standalone="yes"?>
<Relationships xmlns="http://schemas.openxmlformats.org/package/2006/relationships"><Relationship Id="rId3" Type="http://schemas.openxmlformats.org/officeDocument/2006/relationships/image" Target="../media/image135.emf"/><Relationship Id="rId7" Type="http://schemas.openxmlformats.org/officeDocument/2006/relationships/image" Target="../media/image139.png"/><Relationship Id="rId2" Type="http://schemas.openxmlformats.org/officeDocument/2006/relationships/notesSlide" Target="../notesSlides/notesSlide28.xml"/><Relationship Id="rId1" Type="http://schemas.openxmlformats.org/officeDocument/2006/relationships/slideLayout" Target="../slideLayouts/slideLayout209.xml"/><Relationship Id="rId6" Type="http://schemas.openxmlformats.org/officeDocument/2006/relationships/image" Target="../media/image138.png"/><Relationship Id="rId5" Type="http://schemas.openxmlformats.org/officeDocument/2006/relationships/image" Target="../media/image137.emf"/><Relationship Id="rId4" Type="http://schemas.openxmlformats.org/officeDocument/2006/relationships/image" Target="../media/image136.emf"/></Relationships>
</file>

<file path=ppt/slides/_rels/slide8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jpeg"/><Relationship Id="rId1" Type="http://schemas.openxmlformats.org/officeDocument/2006/relationships/slideLayout" Target="../slideLayouts/slideLayout205.xml"/><Relationship Id="rId4" Type="http://schemas.openxmlformats.org/officeDocument/2006/relationships/image" Target="../media/image179.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88.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notesSlide" Target="../notesSlides/notesSlide29.xml"/><Relationship Id="rId1" Type="http://schemas.openxmlformats.org/officeDocument/2006/relationships/slideLayout" Target="../slideLayouts/slideLayout205.xml"/><Relationship Id="rId5" Type="http://schemas.openxmlformats.org/officeDocument/2006/relationships/hyperlink" Target="https://www.youtube.com/watch?v=Vxf-rOEO1q4" TargetMode="External"/><Relationship Id="rId4" Type="http://schemas.openxmlformats.org/officeDocument/2006/relationships/image" Target="../media/image181.JPG"/></Relationships>
</file>

<file path=ppt/slides/_rels/slide8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0.xml"/><Relationship Id="rId1" Type="http://schemas.openxmlformats.org/officeDocument/2006/relationships/slideLayout" Target="../slideLayouts/slideLayout20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90.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jpe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notesSlide" Target="../notesSlides/notesSlide31.xml"/><Relationship Id="rId1" Type="http://schemas.openxmlformats.org/officeDocument/2006/relationships/slideLayout" Target="../slideLayouts/slideLayout205.xml"/><Relationship Id="rId6" Type="http://schemas.openxmlformats.org/officeDocument/2006/relationships/image" Target="../media/image149.jpeg"/><Relationship Id="rId11" Type="http://schemas.openxmlformats.org/officeDocument/2006/relationships/image" Target="../media/image154.png"/><Relationship Id="rId5" Type="http://schemas.openxmlformats.org/officeDocument/2006/relationships/image" Target="../media/image148.jpe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s>
</file>

<file path=ppt/slides/_rels/slide9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0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93.xml.rels><?xml version="1.0" encoding="UTF-8" standalone="yes"?>
<Relationships xmlns="http://schemas.openxmlformats.org/package/2006/relationships"><Relationship Id="rId3" Type="http://schemas.openxmlformats.org/officeDocument/2006/relationships/hyperlink" Target="https://dotnet.microsoft.com/download" TargetMode="External"/><Relationship Id="rId2" Type="http://schemas.openxmlformats.org/officeDocument/2006/relationships/notesSlide" Target="../notesSlides/notesSlide32.xml"/><Relationship Id="rId1" Type="http://schemas.openxmlformats.org/officeDocument/2006/relationships/slideLayout" Target="../slideLayouts/slideLayout204.xml"/></Relationships>
</file>

<file path=ppt/slides/_rels/slide94.xml.rels><?xml version="1.0" encoding="UTF-8" standalone="yes"?>
<Relationships xmlns="http://schemas.openxmlformats.org/package/2006/relationships"><Relationship Id="rId3" Type="http://schemas.openxmlformats.org/officeDocument/2006/relationships/hyperlink" Target="https://docs.microsoft.com/ko-kr/azure/azure-functions/functions-run-local?tabs=windows%2Ccsharp%2Cbash" TargetMode="External"/><Relationship Id="rId2" Type="http://schemas.openxmlformats.org/officeDocument/2006/relationships/notesSlide" Target="../notesSlides/notesSlide33.xml"/><Relationship Id="rId1" Type="http://schemas.openxmlformats.org/officeDocument/2006/relationships/slideLayout" Target="../slideLayouts/slideLayout20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97.xml.rels><?xml version="1.0" encoding="UTF-8" standalone="yes"?>
<Relationships xmlns="http://schemas.openxmlformats.org/package/2006/relationships"><Relationship Id="rId2" Type="http://schemas.openxmlformats.org/officeDocument/2006/relationships/hyperlink" Target="https://azure.microsoft.com/en-us/features/storage-explorer/" TargetMode="External"/><Relationship Id="rId1" Type="http://schemas.openxmlformats.org/officeDocument/2006/relationships/slideLayout" Target="../slideLayouts/slideLayout204.xml"/></Relationships>
</file>

<file path=ppt/slides/_rels/slide98.xml.rels><?xml version="1.0" encoding="UTF-8" standalone="yes"?>
<Relationships xmlns="http://schemas.openxmlformats.org/package/2006/relationships"><Relationship Id="rId2" Type="http://schemas.openxmlformats.org/officeDocument/2006/relationships/hyperlink" Target="https://docs.microsoft.com/ko-kr/azure/" TargetMode="External"/><Relationship Id="rId1" Type="http://schemas.openxmlformats.org/officeDocument/2006/relationships/slideLayout" Target="../slideLayouts/slideLayout21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2037785" y="1122535"/>
            <a:ext cx="6906709" cy="1820050"/>
          </a:xfrm>
          <a:prstGeom prst="rect">
            <a:avLst/>
          </a:prstGeom>
          <a:noFill/>
        </p:spPr>
        <p:txBody>
          <a:bodyPr wrap="square" rtlCol="0">
            <a:spAutoFit/>
          </a:bodyPr>
          <a:lstStyle/>
          <a:p>
            <a:pPr algn="ctr">
              <a:lnSpc>
                <a:spcPct val="150000"/>
              </a:lnSpc>
            </a:pPr>
            <a:r>
              <a:rPr lang="ko-KR" altLang="en-US" sz="4000" b="1" dirty="0" err="1" smtClean="0">
                <a:solidFill>
                  <a:schemeClr val="bg1"/>
                </a:solidFill>
                <a:latin typeface="맑은 고딕" pitchFamily="50" charset="-127"/>
                <a:ea typeface="맑은 고딕" pitchFamily="50" charset="-127"/>
              </a:rPr>
              <a:t>클라우드</a:t>
            </a:r>
            <a:r>
              <a:rPr lang="ko-KR" altLang="en-US" sz="4000" b="1" dirty="0" smtClean="0">
                <a:solidFill>
                  <a:schemeClr val="bg1"/>
                </a:solidFill>
                <a:latin typeface="맑은 고딕" pitchFamily="50" charset="-127"/>
                <a:ea typeface="맑은 고딕" pitchFamily="50" charset="-127"/>
              </a:rPr>
              <a:t> 플랫폼 서비스와</a:t>
            </a:r>
            <a:endParaRPr lang="en-US" altLang="ko-KR" sz="4000" b="1" dirty="0" smtClean="0">
              <a:solidFill>
                <a:schemeClr val="bg1"/>
              </a:solidFill>
              <a:latin typeface="맑은 고딕" pitchFamily="50" charset="-127"/>
              <a:ea typeface="맑은 고딕" pitchFamily="50" charset="-127"/>
            </a:endParaRPr>
          </a:p>
          <a:p>
            <a:pPr algn="ctr">
              <a:lnSpc>
                <a:spcPct val="150000"/>
              </a:lnSpc>
            </a:pPr>
            <a:r>
              <a:rPr lang="ko-KR" altLang="en-US" sz="4000" b="1" dirty="0" err="1" smtClean="0">
                <a:solidFill>
                  <a:schemeClr val="bg1"/>
                </a:solidFill>
                <a:latin typeface="맑은 고딕" pitchFamily="50" charset="-127"/>
                <a:ea typeface="맑은 고딕" pitchFamily="50" charset="-127"/>
              </a:rPr>
              <a:t>클라우드</a:t>
            </a:r>
            <a:r>
              <a:rPr lang="ko-KR" altLang="en-US" sz="4000" b="1" dirty="0" smtClean="0">
                <a:solidFill>
                  <a:schemeClr val="bg1"/>
                </a:solidFill>
                <a:latin typeface="맑은 고딕" pitchFamily="50" charset="-127"/>
                <a:ea typeface="맑은 고딕" pitchFamily="50" charset="-127"/>
              </a:rPr>
              <a:t> 기반 빅데이터 분석</a:t>
            </a:r>
            <a:endParaRPr lang="ko-KR" altLang="en-US" sz="4000" b="1" dirty="0">
              <a:solidFill>
                <a:schemeClr val="bg1"/>
              </a:solidFill>
              <a:latin typeface="맑은 고딕" pitchFamily="50" charset="-127"/>
              <a:ea typeface="맑은 고딕" pitchFamily="50" charset="-127"/>
            </a:endParaRP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smtClean="0">
                <a:solidFill>
                  <a:schemeClr val="bg1"/>
                </a:solidFill>
              </a:rPr>
              <a:t>신라대학교 </a:t>
            </a:r>
            <a:r>
              <a:rPr lang="ko-KR" altLang="en-US" sz="2400" dirty="0" err="1" smtClean="0">
                <a:solidFill>
                  <a:schemeClr val="bg1"/>
                </a:solidFill>
              </a:rPr>
              <a:t>노철우</a:t>
            </a:r>
            <a:r>
              <a:rPr lang="ko-KR" altLang="en-US" sz="2400" dirty="0" smtClean="0">
                <a:solidFill>
                  <a:schemeClr val="bg1"/>
                </a:solidFill>
              </a:rPr>
              <a:t> 교수</a:t>
            </a:r>
            <a:endParaRPr lang="ko-KR" altLang="en-US" sz="2400" dirty="0">
              <a:solidFill>
                <a:schemeClr val="bg1"/>
              </a:solidFill>
            </a:endParaRPr>
          </a:p>
        </p:txBody>
      </p:sp>
      <p:sp>
        <p:nvSpPr>
          <p:cNvPr id="13" name="TextBox 12">
            <a:extLst>
              <a:ext uri="{FF2B5EF4-FFF2-40B4-BE49-F238E27FC236}">
                <a16:creationId xmlns:a16="http://schemas.microsoft.com/office/drawing/2014/main" id="{749C66CA-FC18-4A73-AA6D-20A2EC96985F}"/>
              </a:ext>
            </a:extLst>
          </p:cNvPr>
          <p:cNvSpPr txBox="1"/>
          <p:nvPr/>
        </p:nvSpPr>
        <p:spPr>
          <a:xfrm>
            <a:off x="792480" y="4571820"/>
            <a:ext cx="5716385" cy="1384995"/>
          </a:xfrm>
          <a:prstGeom prst="rect">
            <a:avLst/>
          </a:prstGeom>
          <a:noFill/>
        </p:spPr>
        <p:txBody>
          <a:bodyPr wrap="square" rtlCol="0">
            <a:spAutoFit/>
          </a:bodyPr>
          <a:lstStyle/>
          <a:p>
            <a:r>
              <a:rPr lang="en-US" altLang="ko-KR" sz="2800" b="1" dirty="0" smtClean="0">
                <a:solidFill>
                  <a:srgbClr val="FFFFFF"/>
                </a:solidFill>
                <a:latin typeface="Segoe UI"/>
              </a:rPr>
              <a:t> I. Azure </a:t>
            </a:r>
            <a:r>
              <a:rPr lang="ko-KR" altLang="en-US" sz="2800" b="1" dirty="0" err="1" smtClean="0">
                <a:solidFill>
                  <a:srgbClr val="FFFFFF"/>
                </a:solidFill>
                <a:latin typeface="Segoe UI"/>
              </a:rPr>
              <a:t>클라우드</a:t>
            </a:r>
            <a:r>
              <a:rPr lang="ko-KR" altLang="en-US" sz="2800" b="1" dirty="0" smtClean="0">
                <a:solidFill>
                  <a:srgbClr val="FFFFFF"/>
                </a:solidFill>
                <a:latin typeface="Segoe UI"/>
              </a:rPr>
              <a:t> 플랫폼 서비스</a:t>
            </a:r>
            <a:endParaRPr lang="en-US" altLang="ko-KR" sz="2800" b="1" dirty="0" smtClean="0">
              <a:solidFill>
                <a:srgbClr val="FFFFFF"/>
              </a:solidFill>
              <a:latin typeface="Segoe UI"/>
            </a:endParaRPr>
          </a:p>
          <a:p>
            <a:r>
              <a:rPr lang="en-US" altLang="ko-KR" sz="2800" b="1" dirty="0" smtClean="0">
                <a:solidFill>
                  <a:srgbClr val="FFFFFF"/>
                </a:solidFill>
                <a:latin typeface="Segoe UI"/>
              </a:rPr>
              <a:t>II. AWS </a:t>
            </a:r>
            <a:r>
              <a:rPr lang="ko-KR" altLang="en-US" sz="2800" b="1" dirty="0" err="1">
                <a:solidFill>
                  <a:srgbClr val="FFFFFF"/>
                </a:solidFill>
                <a:latin typeface="Segoe UI"/>
              </a:rPr>
              <a:t>클라우드</a:t>
            </a:r>
            <a:r>
              <a:rPr lang="ko-KR" altLang="en-US" sz="2800" b="1" dirty="0">
                <a:solidFill>
                  <a:srgbClr val="FFFFFF"/>
                </a:solidFill>
                <a:latin typeface="Segoe UI"/>
              </a:rPr>
              <a:t> 플랫폼 </a:t>
            </a:r>
            <a:r>
              <a:rPr lang="ko-KR" altLang="en-US" sz="2800" b="1" dirty="0" smtClean="0">
                <a:solidFill>
                  <a:srgbClr val="FFFFFF"/>
                </a:solidFill>
                <a:latin typeface="Segoe UI"/>
              </a:rPr>
              <a:t>서비스</a:t>
            </a:r>
            <a:endParaRPr lang="en-US" altLang="ko-KR" sz="2800" b="1" dirty="0" smtClean="0">
              <a:solidFill>
                <a:srgbClr val="FFFFFF"/>
              </a:solidFill>
              <a:latin typeface="Segoe UI"/>
            </a:endParaRPr>
          </a:p>
          <a:p>
            <a:r>
              <a:rPr lang="en-US" altLang="ko-KR" sz="2800" b="1" dirty="0" smtClean="0">
                <a:solidFill>
                  <a:srgbClr val="FFFFFF"/>
                </a:solidFill>
                <a:latin typeface="Segoe UI"/>
              </a:rPr>
              <a:t>III. </a:t>
            </a:r>
            <a:r>
              <a:rPr lang="ko-KR" altLang="en-US" sz="2800" b="1" dirty="0" err="1" smtClean="0">
                <a:solidFill>
                  <a:srgbClr val="FFFFFF"/>
                </a:solidFill>
                <a:latin typeface="Segoe UI"/>
              </a:rPr>
              <a:t>클라우드</a:t>
            </a:r>
            <a:r>
              <a:rPr lang="ko-KR" altLang="en-US" sz="2800" b="1" dirty="0" smtClean="0">
                <a:solidFill>
                  <a:srgbClr val="FFFFFF"/>
                </a:solidFill>
                <a:latin typeface="Segoe UI"/>
              </a:rPr>
              <a:t> 기반 빅데이터 분석</a:t>
            </a:r>
            <a:endParaRPr lang="ko-KR" altLang="en-US" sz="2800" b="1" dirty="0">
              <a:solidFill>
                <a:srgbClr val="FFFFFF"/>
              </a:solidFill>
              <a:latin typeface="Segoe UI"/>
            </a:endParaRP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dirty="0" err="1" smtClean="0"/>
              <a:t>클라우드</a:t>
            </a:r>
            <a:r>
              <a:rPr lang="ko-KR" altLang="en-US" b="1" dirty="0" smtClean="0"/>
              <a:t> 특성</a:t>
            </a:r>
            <a:endParaRPr lang="ko-KR" altLang="en-US" dirty="0"/>
          </a:p>
        </p:txBody>
      </p:sp>
      <p:sp>
        <p:nvSpPr>
          <p:cNvPr id="5" name="텍스트 개체 틀 4"/>
          <p:cNvSpPr>
            <a:spLocks noGrp="1"/>
          </p:cNvSpPr>
          <p:nvPr>
            <p:ph type="body" sz="quarter" idx="10"/>
          </p:nvPr>
        </p:nvSpPr>
        <p:spPr>
          <a:xfrm>
            <a:off x="455995" y="1505068"/>
            <a:ext cx="11306469" cy="1206997"/>
          </a:xfrm>
        </p:spPr>
        <p:txBody>
          <a:bodyPr/>
          <a:lstStyle/>
          <a:p>
            <a:pPr marL="342900" indent="-342900">
              <a:lnSpc>
                <a:spcPct val="200000"/>
              </a:lnSpc>
              <a:buFont typeface="Wingdings" panose="05000000000000000000" pitchFamily="2" charset="2"/>
              <a:buChar char="§"/>
            </a:pPr>
            <a:r>
              <a:rPr lang="en-US" altLang="ko-KR" dirty="0"/>
              <a:t>High </a:t>
            </a:r>
            <a:r>
              <a:rPr lang="en-US" altLang="ko-KR" dirty="0" smtClean="0"/>
              <a:t>Availability</a:t>
            </a:r>
          </a:p>
          <a:p>
            <a:pPr marL="342900" indent="-342900">
              <a:lnSpc>
                <a:spcPct val="200000"/>
              </a:lnSpc>
              <a:buFont typeface="Wingdings" panose="05000000000000000000" pitchFamily="2" charset="2"/>
              <a:buChar char="§"/>
            </a:pPr>
            <a:r>
              <a:rPr lang="en-US" altLang="ko-KR" dirty="0" smtClean="0"/>
              <a:t>Elasticity</a:t>
            </a:r>
            <a:endParaRPr lang="ko-KR" altLang="en-US" dirty="0"/>
          </a:p>
        </p:txBody>
      </p:sp>
      <p:sp>
        <p:nvSpPr>
          <p:cNvPr id="7" name="텍스트 개체 틀 6"/>
          <p:cNvSpPr>
            <a:spLocks noGrp="1"/>
          </p:cNvSpPr>
          <p:nvPr>
            <p:ph type="body" sz="quarter" idx="12"/>
          </p:nvPr>
        </p:nvSpPr>
        <p:spPr>
          <a:xfrm>
            <a:off x="8028697" y="6292391"/>
            <a:ext cx="4350712" cy="224733"/>
          </a:xfrm>
        </p:spPr>
        <p:txBody>
          <a:bodyPr/>
          <a:lstStyle/>
          <a:p>
            <a:r>
              <a:rPr lang="en-US" altLang="ko-KR" dirty="0" smtClean="0"/>
              <a:t>Source: </a:t>
            </a:r>
            <a:r>
              <a:rPr lang="en-US" altLang="ko-KR" dirty="0"/>
              <a:t>MS Azure Fundamentals AZ-900.pdf</a:t>
            </a:r>
            <a:endParaRPr lang="ko-KR" altLang="en-US" dirty="0"/>
          </a:p>
        </p:txBody>
      </p:sp>
      <p:sp>
        <p:nvSpPr>
          <p:cNvPr id="3" name="바닥글 개체 틀 2"/>
          <p:cNvSpPr>
            <a:spLocks noGrp="1"/>
          </p:cNvSpPr>
          <p:nvPr>
            <p:ph type="ftr" sz="quarter" idx="3"/>
          </p:nvPr>
        </p:nvSpPr>
        <p:spPr>
          <a:xfrm>
            <a:off x="373197" y="6404758"/>
            <a:ext cx="11586711" cy="118296"/>
          </a:xfrm>
        </p:spPr>
        <p:txBody>
          <a:bodyPr/>
          <a:lstStyle/>
          <a:p>
            <a:r>
              <a:rPr lang="en-US" dirty="0" smtClean="0">
                <a:solidFill>
                  <a:schemeClr val="bg1">
                    <a:lumMod val="65000"/>
                  </a:schemeClr>
                </a:solidFill>
              </a:rPr>
              <a:t>© Microsoft Corporation                                                                                  								                                Azure </a:t>
            </a:r>
            <a:endParaRPr lang="en-US" dirty="0">
              <a:solidFill>
                <a:schemeClr val="bg1">
                  <a:lumMod val="65000"/>
                </a:schemeClr>
              </a:solidFill>
            </a:endParaRPr>
          </a:p>
        </p:txBody>
      </p:sp>
    </p:spTree>
    <p:extLst>
      <p:ext uri="{BB962C8B-B14F-4D97-AF65-F5344CB8AC3E}">
        <p14:creationId xmlns:p14="http://schemas.microsoft.com/office/powerpoint/2010/main" val="41787263"/>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troubleshoot</a:t>
            </a:r>
            <a:endParaRPr lang="ko-KR" altLang="en-US" dirty="0"/>
          </a:p>
        </p:txBody>
      </p:sp>
      <p:sp>
        <p:nvSpPr>
          <p:cNvPr id="3" name="내용 개체 틀 2"/>
          <p:cNvSpPr>
            <a:spLocks noGrp="1"/>
          </p:cNvSpPr>
          <p:nvPr>
            <p:ph idx="1"/>
          </p:nvPr>
        </p:nvSpPr>
        <p:spPr/>
        <p:txBody>
          <a:bodyPr/>
          <a:lstStyle/>
          <a:p>
            <a:r>
              <a:rPr lang="en-US" altLang="ko-KR" dirty="0" smtClean="0"/>
              <a:t>Azure function </a:t>
            </a:r>
            <a:r>
              <a:rPr lang="en-US" altLang="ko-KR" dirty="0" smtClean="0">
                <a:sym typeface="Wingdings" panose="05000000000000000000" pitchFamily="2" charset="2"/>
              </a:rPr>
              <a:t> </a:t>
            </a:r>
            <a:r>
              <a:rPr lang="en-US" altLang="ko-KR" dirty="0" err="1" smtClean="0"/>
              <a:t>dotnet</a:t>
            </a:r>
            <a:r>
              <a:rPr lang="en-US" altLang="ko-KR" dirty="0" smtClean="0"/>
              <a:t> run</a:t>
            </a:r>
          </a:p>
          <a:p>
            <a:pPr lvl="1"/>
            <a:r>
              <a:rPr lang="ko-KR" altLang="en-US" dirty="0"/>
              <a:t>프로젝트를 실행할 수 없습니다</a:t>
            </a:r>
            <a:r>
              <a:rPr lang="en-US" altLang="ko-KR" dirty="0" smtClean="0"/>
              <a:t>.</a:t>
            </a:r>
            <a:r>
              <a:rPr lang="ko-KR" altLang="en-US" dirty="0" smtClean="0"/>
              <a:t>실행 </a:t>
            </a:r>
            <a:r>
              <a:rPr lang="ko-KR" altLang="en-US" dirty="0"/>
              <a:t>가능한 프로젝트 형식이 있고 </a:t>
            </a:r>
            <a:r>
              <a:rPr lang="en-US" altLang="ko-KR" dirty="0"/>
              <a:t>'</a:t>
            </a:r>
            <a:r>
              <a:rPr lang="en-US" altLang="ko-KR" dirty="0" err="1"/>
              <a:t>dotnet</a:t>
            </a:r>
            <a:r>
              <a:rPr lang="en-US" altLang="ko-KR" dirty="0"/>
              <a:t> run'</a:t>
            </a:r>
            <a:r>
              <a:rPr lang="ko-KR" altLang="en-US" dirty="0"/>
              <a:t>에서 이 프로젝트를 지원하는지 확인하세요</a:t>
            </a:r>
            <a:r>
              <a:rPr lang="en-US" altLang="ko-KR" dirty="0" smtClean="0"/>
              <a:t>.</a:t>
            </a:r>
            <a:r>
              <a:rPr lang="ko-KR" altLang="en-US" dirty="0" smtClean="0"/>
              <a:t>실행 </a:t>
            </a:r>
            <a:r>
              <a:rPr lang="ko-KR" altLang="en-US" dirty="0"/>
              <a:t>가능한 프로젝트는 실행 가능한 </a:t>
            </a:r>
            <a:r>
              <a:rPr lang="en-US" altLang="ko-KR" dirty="0"/>
              <a:t>TFM(</a:t>
            </a:r>
            <a:r>
              <a:rPr lang="ko-KR" altLang="en-US" dirty="0"/>
              <a:t>예</a:t>
            </a:r>
            <a:r>
              <a:rPr lang="en-US" altLang="ko-KR" dirty="0"/>
              <a:t>: netcoreapp2.0)</a:t>
            </a:r>
            <a:r>
              <a:rPr lang="ko-KR" altLang="en-US" dirty="0"/>
              <a:t>을 대상으로 하고 </a:t>
            </a:r>
            <a:r>
              <a:rPr lang="en-US" altLang="ko-KR" dirty="0" err="1"/>
              <a:t>OutputType</a:t>
            </a:r>
            <a:r>
              <a:rPr lang="en-US" altLang="ko-KR" dirty="0"/>
              <a:t> 'Exe'</a:t>
            </a:r>
            <a:r>
              <a:rPr lang="ko-KR" altLang="en-US" dirty="0"/>
              <a:t>가 </a:t>
            </a:r>
            <a:r>
              <a:rPr lang="ko-KR" altLang="en-US" dirty="0" smtClean="0"/>
              <a:t>있어야 </a:t>
            </a:r>
            <a:r>
              <a:rPr lang="ko-KR" altLang="en-US" dirty="0"/>
              <a:t>합니다</a:t>
            </a:r>
            <a:r>
              <a:rPr lang="en-US" altLang="ko-KR" dirty="0" smtClean="0"/>
              <a:t>.</a:t>
            </a:r>
            <a:r>
              <a:rPr lang="ko-KR" altLang="en-US" dirty="0" smtClean="0"/>
              <a:t>현재 </a:t>
            </a:r>
            <a:r>
              <a:rPr lang="en-US" altLang="ko-KR" dirty="0" err="1"/>
              <a:t>OutputType</a:t>
            </a:r>
            <a:r>
              <a:rPr lang="ko-KR" altLang="en-US" dirty="0"/>
              <a:t>은</a:t>
            </a:r>
            <a:r>
              <a:rPr lang="en-US" altLang="ko-KR" dirty="0"/>
              <a:t>(</a:t>
            </a:r>
            <a:r>
              <a:rPr lang="ko-KR" altLang="en-US" dirty="0"/>
              <a:t>는</a:t>
            </a:r>
            <a:r>
              <a:rPr lang="en-US" altLang="ko-KR" dirty="0"/>
              <a:t>) 'Library'</a:t>
            </a:r>
            <a:r>
              <a:rPr lang="ko-KR" altLang="en-US" dirty="0"/>
              <a:t>입니다</a:t>
            </a:r>
            <a:r>
              <a:rPr lang="en-US" altLang="ko-KR" dirty="0" smtClean="0"/>
              <a:t>.</a:t>
            </a:r>
          </a:p>
          <a:p>
            <a:r>
              <a:rPr lang="en-US" altLang="ko-KR" dirty="0" smtClean="0"/>
              <a:t>Answer</a:t>
            </a:r>
          </a:p>
          <a:p>
            <a:pPr lvl="1"/>
            <a:r>
              <a:rPr lang="en-US" altLang="ko-KR" dirty="0" err="1" smtClean="0"/>
              <a:t>dotnnet</a:t>
            </a:r>
            <a:r>
              <a:rPr lang="en-US" altLang="ko-KR" dirty="0" smtClean="0"/>
              <a:t>  run </a:t>
            </a:r>
            <a:r>
              <a:rPr lang="ko-KR" altLang="en-US" dirty="0" smtClean="0"/>
              <a:t>이 아니라 </a:t>
            </a:r>
            <a:r>
              <a:rPr lang="en-US" altLang="ko" dirty="0" err="1"/>
              <a:t>func</a:t>
            </a:r>
            <a:r>
              <a:rPr lang="en-US" altLang="ko" dirty="0"/>
              <a:t> host </a:t>
            </a:r>
            <a:r>
              <a:rPr lang="en-US" altLang="ko" dirty="0" smtClean="0"/>
              <a:t>start, Run -&gt; F5 : start debug </a:t>
            </a:r>
            <a:r>
              <a:rPr lang="ko-KR" altLang="en-US" dirty="0" smtClean="0"/>
              <a:t>로 실행</a:t>
            </a:r>
            <a:endParaRPr lang="ko-KR" altLang="en-US" dirty="0"/>
          </a:p>
        </p:txBody>
      </p:sp>
    </p:spTree>
    <p:extLst>
      <p:ext uri="{BB962C8B-B14F-4D97-AF65-F5344CB8AC3E}">
        <p14:creationId xmlns:p14="http://schemas.microsoft.com/office/powerpoint/2010/main" val="16133070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troubleshoot</a:t>
            </a:r>
            <a:endParaRPr lang="ko-KR" altLang="en-US" dirty="0"/>
          </a:p>
        </p:txBody>
      </p:sp>
      <p:sp>
        <p:nvSpPr>
          <p:cNvPr id="3" name="내용 개체 틀 2"/>
          <p:cNvSpPr>
            <a:spLocks noGrp="1"/>
          </p:cNvSpPr>
          <p:nvPr>
            <p:ph idx="1"/>
          </p:nvPr>
        </p:nvSpPr>
        <p:spPr/>
        <p:txBody>
          <a:bodyPr>
            <a:normAutofit fontScale="85000" lnSpcReduction="20000"/>
          </a:bodyPr>
          <a:lstStyle/>
          <a:p>
            <a:pPr lvl="1">
              <a:lnSpc>
                <a:spcPct val="170000"/>
              </a:lnSpc>
            </a:pPr>
            <a:r>
              <a:rPr lang="en-US" altLang="ko" dirty="0" smtClean="0"/>
              <a:t>2error </a:t>
            </a:r>
            <a:r>
              <a:rPr lang="en-US" altLang="ko" dirty="0"/>
              <a:t>CS0246: Azure' </a:t>
            </a:r>
            <a:r>
              <a:rPr lang="ko-KR" altLang="en-US" dirty="0"/>
              <a:t>형식 또는 네임스페이스 이름을 찾을 수 없습니다</a:t>
            </a:r>
            <a:r>
              <a:rPr lang="en-US" altLang="ko" dirty="0"/>
              <a:t>. using </a:t>
            </a:r>
            <a:r>
              <a:rPr lang="ko-KR" altLang="en-US" dirty="0" err="1" smtClean="0"/>
              <a:t>지시문</a:t>
            </a:r>
            <a:r>
              <a:rPr lang="ko-KR" altLang="en-US" dirty="0" smtClean="0"/>
              <a:t> </a:t>
            </a:r>
            <a:r>
              <a:rPr lang="ko-KR" altLang="en-US" dirty="0"/>
              <a:t>또는 어셈블리 참조가 있는지 확인하세요</a:t>
            </a:r>
            <a:r>
              <a:rPr lang="en-US" altLang="ko" dirty="0"/>
              <a:t>. [C:\work\azfhttptr1\azfhttptr1.csproj]</a:t>
            </a:r>
            <a:endParaRPr lang="ko" altLang="en-US" dirty="0"/>
          </a:p>
          <a:p>
            <a:r>
              <a:rPr lang="en-US" altLang="ko" dirty="0"/>
              <a:t>(solve) put the followings in *.</a:t>
            </a:r>
            <a:r>
              <a:rPr lang="en-US" altLang="ko" dirty="0" err="1"/>
              <a:t>csproj</a:t>
            </a:r>
            <a:endParaRPr lang="ko" altLang="en-US" dirty="0"/>
          </a:p>
          <a:p>
            <a:pPr lvl="1"/>
            <a:r>
              <a:rPr lang="en-US" altLang="ko" dirty="0"/>
              <a:t>&lt;</a:t>
            </a:r>
            <a:r>
              <a:rPr lang="en-US" altLang="ko" dirty="0" err="1"/>
              <a:t>ItemGroup</a:t>
            </a:r>
            <a:r>
              <a:rPr lang="en-US" altLang="ko" dirty="0"/>
              <a:t>&gt;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Microsoft.Azure.WebJobs.Extensions.Storage</a:t>
            </a:r>
            <a:r>
              <a:rPr lang="en-US" altLang="ko" dirty="0"/>
              <a:t>" Version="3.0.10"/&gt;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Microsoft.NET.Sdk.Functions</a:t>
            </a:r>
            <a:r>
              <a:rPr lang="en-US" altLang="ko" dirty="0"/>
              <a:t>" Version="3.0.3"/&gt;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System.IO.Compression</a:t>
            </a:r>
            <a:r>
              <a:rPr lang="en-US" altLang="ko" dirty="0"/>
              <a:t>" Version="4.3.0"/&gt;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Azure.Storage.Blobs</a:t>
            </a:r>
            <a:r>
              <a:rPr lang="en-US" altLang="ko" dirty="0"/>
              <a:t>" Version="12.7.0"/&gt;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Microsoft.Azure.Cosmos.Table</a:t>
            </a:r>
            <a:r>
              <a:rPr lang="en-US" altLang="ko" dirty="0"/>
              <a:t>" Version="1.0.8"/&gt;</a:t>
            </a:r>
            <a:endParaRPr lang="ko" altLang="en-US" dirty="0"/>
          </a:p>
        </p:txBody>
      </p:sp>
    </p:spTree>
    <p:extLst>
      <p:ext uri="{BB962C8B-B14F-4D97-AF65-F5344CB8AC3E}">
        <p14:creationId xmlns:p14="http://schemas.microsoft.com/office/powerpoint/2010/main" val="4357062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1" y="1400176"/>
            <a:ext cx="9086850" cy="4800600"/>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rPr>
              <a:t>https://www.youtube.com/watch?v=vF-VCnuEmjg</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478546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384" y="1301640"/>
            <a:ext cx="9006213" cy="5086634"/>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2208543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제목 2"/>
          <p:cNvSpPr txBox="1">
            <a:spLocks/>
          </p:cNvSpPr>
          <p:nvPr/>
        </p:nvSpPr>
        <p:spPr>
          <a:xfrm>
            <a:off x="231489" y="240073"/>
            <a:ext cx="11582400" cy="716997"/>
          </a:xfrm>
          <a:prstGeom prst="rect">
            <a:avLst/>
          </a:prstGeom>
        </p:spPr>
        <p:txBody>
          <a:bodyPr/>
          <a:lstStyle>
            <a:lvl1pPr algn="l" defTabSz="685800" rtl="0" eaLnBrk="1" latinLnBrk="1"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1" lang="ko-KR" altLang="en-US" sz="4000" b="1" i="0" u="none" strike="noStrike" kern="1200" cap="none" spc="0" normalizeH="0" baseline="0" noProof="0" dirty="0">
                <a:ln>
                  <a:noFill/>
                </a:ln>
                <a:solidFill>
                  <a:prstClr val="black"/>
                </a:solidFill>
                <a:effectLst/>
                <a:uLnTx/>
                <a:uFillTx/>
                <a:latin typeface="Segoe UI Light"/>
                <a:ea typeface="+mj-ea"/>
                <a:cs typeface="+mj-cs"/>
              </a:rPr>
              <a:t>저장소 계정</a:t>
            </a:r>
          </a:p>
        </p:txBody>
      </p:sp>
      <p:sp>
        <p:nvSpPr>
          <p:cNvPr id="4" name="모서리가 둥근 직사각형 26"/>
          <p:cNvSpPr/>
          <p:nvPr/>
        </p:nvSpPr>
        <p:spPr bwMode="auto">
          <a:xfrm>
            <a:off x="3470492" y="1916674"/>
            <a:ext cx="2913120"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모서리가 둥근 직사각형 26"/>
          <p:cNvSpPr/>
          <p:nvPr/>
        </p:nvSpPr>
        <p:spPr bwMode="auto">
          <a:xfrm>
            <a:off x="7504403" y="1916674"/>
            <a:ext cx="3286365"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a:picLocks noChangeAspect="1"/>
          </p:cNvPicPr>
          <p:nvPr/>
        </p:nvPicPr>
        <p:blipFill>
          <a:blip r:embed="rId3"/>
          <a:stretch>
            <a:fillRect/>
          </a:stretch>
        </p:blipFill>
        <p:spPr>
          <a:xfrm>
            <a:off x="4277422" y="2115379"/>
            <a:ext cx="1045829" cy="1045829"/>
          </a:xfrm>
          <a:prstGeom prst="rect">
            <a:avLst/>
          </a:prstGeom>
        </p:spPr>
      </p:pic>
      <p:pic>
        <p:nvPicPr>
          <p:cNvPr id="7" name="Picture 6"/>
          <p:cNvPicPr>
            <a:picLocks noChangeAspect="1"/>
          </p:cNvPicPr>
          <p:nvPr/>
        </p:nvPicPr>
        <p:blipFill>
          <a:blip r:embed="rId4"/>
          <a:stretch>
            <a:fillRect/>
          </a:stretch>
        </p:blipFill>
        <p:spPr>
          <a:xfrm>
            <a:off x="4277422" y="3235910"/>
            <a:ext cx="1045829" cy="1045829"/>
          </a:xfrm>
          <a:prstGeom prst="rect">
            <a:avLst/>
          </a:prstGeom>
        </p:spPr>
      </p:pic>
      <p:pic>
        <p:nvPicPr>
          <p:cNvPr id="8" name="Picture 7"/>
          <p:cNvPicPr>
            <a:picLocks noChangeAspect="1"/>
          </p:cNvPicPr>
          <p:nvPr/>
        </p:nvPicPr>
        <p:blipFill>
          <a:blip r:embed="rId5"/>
          <a:stretch>
            <a:fillRect/>
          </a:stretch>
        </p:blipFill>
        <p:spPr>
          <a:xfrm>
            <a:off x="4277423" y="4407264"/>
            <a:ext cx="1045829" cy="1045829"/>
          </a:xfrm>
          <a:prstGeom prst="rect">
            <a:avLst/>
          </a:prstGeom>
        </p:spPr>
      </p:pic>
      <p:pic>
        <p:nvPicPr>
          <p:cNvPr id="9" name="Picture 8"/>
          <p:cNvPicPr>
            <a:picLocks noChangeAspect="1"/>
          </p:cNvPicPr>
          <p:nvPr/>
        </p:nvPicPr>
        <p:blipFill>
          <a:blip r:embed="rId6"/>
          <a:stretch>
            <a:fillRect/>
          </a:stretch>
        </p:blipFill>
        <p:spPr>
          <a:xfrm>
            <a:off x="4277423" y="5551674"/>
            <a:ext cx="1045829" cy="1045829"/>
          </a:xfrm>
          <a:prstGeom prst="rect">
            <a:avLst/>
          </a:prstGeom>
        </p:spPr>
      </p:pic>
      <p:pic>
        <p:nvPicPr>
          <p:cNvPr id="10" name="Picture 9"/>
          <p:cNvPicPr>
            <a:picLocks noChangeAspect="1"/>
          </p:cNvPicPr>
          <p:nvPr/>
        </p:nvPicPr>
        <p:blipFill>
          <a:blip r:embed="rId7"/>
          <a:stretch>
            <a:fillRect/>
          </a:stretch>
        </p:blipFill>
        <p:spPr>
          <a:xfrm>
            <a:off x="1005323" y="3784226"/>
            <a:ext cx="1045829" cy="1045829"/>
          </a:xfrm>
          <a:prstGeom prst="rect">
            <a:avLst/>
          </a:prstGeom>
        </p:spPr>
      </p:pic>
      <p:sp>
        <p:nvSpPr>
          <p:cNvPr id="11" name="TextBox 5"/>
          <p:cNvSpPr txBox="1"/>
          <p:nvPr/>
        </p:nvSpPr>
        <p:spPr>
          <a:xfrm>
            <a:off x="897983" y="4655249"/>
            <a:ext cx="127713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ko-KR" alt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구독</a:t>
            </a:r>
            <a:endPar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2" name="TextBox 5"/>
          <p:cNvSpPr txBox="1"/>
          <p:nvPr/>
        </p:nvSpPr>
        <p:spPr>
          <a:xfrm>
            <a:off x="5233755" y="2384843"/>
            <a:ext cx="122929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Container</a:t>
            </a:r>
          </a:p>
        </p:txBody>
      </p:sp>
      <p:sp>
        <p:nvSpPr>
          <p:cNvPr id="13" name="TextBox 5"/>
          <p:cNvSpPr txBox="1"/>
          <p:nvPr/>
        </p:nvSpPr>
        <p:spPr>
          <a:xfrm>
            <a:off x="5230691" y="3505373"/>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14" name="TextBox 5"/>
          <p:cNvSpPr txBox="1"/>
          <p:nvPr/>
        </p:nvSpPr>
        <p:spPr>
          <a:xfrm>
            <a:off x="5230690" y="4676729"/>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15" name="TextBox 5"/>
          <p:cNvSpPr txBox="1"/>
          <p:nvPr/>
        </p:nvSpPr>
        <p:spPr>
          <a:xfrm>
            <a:off x="5230690" y="5821137"/>
            <a:ext cx="824314"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Share</a:t>
            </a:r>
          </a:p>
        </p:txBody>
      </p:sp>
      <p:pic>
        <p:nvPicPr>
          <p:cNvPr id="16" name="Picture 2" descr="http://findicons.com/files/icons/1580/devine_icons_part_2/128/defult_tex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7318" y="2115379"/>
            <a:ext cx="1045305" cy="10453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cdn2.iconfinder.com/data/icons/windows-8-metro-style/128/databas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2019" y="3253418"/>
            <a:ext cx="970604" cy="9706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colby.id.au/files/sqs.png"/>
          <p:cNvPicPr>
            <a:picLocks noChangeAspect="1" noChangeArrowheads="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8101758" y="4588459"/>
            <a:ext cx="1045829" cy="6813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s://cdn0.iconfinder.com/data/icons/folder-line/512/folder_tree-128.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8644" y="5566103"/>
            <a:ext cx="1017355" cy="10173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5"/>
          <p:cNvSpPr txBox="1"/>
          <p:nvPr/>
        </p:nvSpPr>
        <p:spPr>
          <a:xfrm>
            <a:off x="9147587" y="2384843"/>
            <a:ext cx="847782"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Blobs</a:t>
            </a:r>
          </a:p>
        </p:txBody>
      </p:sp>
      <p:sp>
        <p:nvSpPr>
          <p:cNvPr id="21" name="TextBox 5"/>
          <p:cNvSpPr txBox="1"/>
          <p:nvPr/>
        </p:nvSpPr>
        <p:spPr>
          <a:xfrm>
            <a:off x="9144524" y="3505373"/>
            <a:ext cx="96941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Entities</a:t>
            </a:r>
          </a:p>
        </p:txBody>
      </p:sp>
      <p:sp>
        <p:nvSpPr>
          <p:cNvPr id="22" name="TextBox 5"/>
          <p:cNvSpPr txBox="1"/>
          <p:nvPr/>
        </p:nvSpPr>
        <p:spPr>
          <a:xfrm>
            <a:off x="9144523" y="4676729"/>
            <a:ext cx="1157161"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Messages</a:t>
            </a:r>
          </a:p>
        </p:txBody>
      </p:sp>
      <p:sp>
        <p:nvSpPr>
          <p:cNvPr id="23" name="TextBox 5"/>
          <p:cNvSpPr txBox="1"/>
          <p:nvPr/>
        </p:nvSpPr>
        <p:spPr>
          <a:xfrm>
            <a:off x="9144522" y="5626377"/>
            <a:ext cx="1327464" cy="800951"/>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Directories/</a:t>
            </a:r>
          </a:p>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Files</a:t>
            </a:r>
          </a:p>
        </p:txBody>
      </p:sp>
      <p:sp>
        <p:nvSpPr>
          <p:cNvPr id="24" name="TextBox 5"/>
          <p:cNvSpPr txBox="1"/>
          <p:nvPr/>
        </p:nvSpPr>
        <p:spPr>
          <a:xfrm>
            <a:off x="3881324" y="1964633"/>
            <a:ext cx="72916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Blob</a:t>
            </a:r>
          </a:p>
        </p:txBody>
      </p:sp>
      <p:sp>
        <p:nvSpPr>
          <p:cNvPr id="25" name="TextBox 5"/>
          <p:cNvSpPr txBox="1"/>
          <p:nvPr/>
        </p:nvSpPr>
        <p:spPr>
          <a:xfrm>
            <a:off x="3831439" y="3057684"/>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26" name="TextBox 5"/>
          <p:cNvSpPr txBox="1"/>
          <p:nvPr/>
        </p:nvSpPr>
        <p:spPr>
          <a:xfrm>
            <a:off x="3706658" y="4234896"/>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27" name="TextBox 5"/>
          <p:cNvSpPr txBox="1"/>
          <p:nvPr/>
        </p:nvSpPr>
        <p:spPr>
          <a:xfrm>
            <a:off x="3987709" y="5367675"/>
            <a:ext cx="647406"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a:t>
            </a:r>
          </a:p>
        </p:txBody>
      </p:sp>
      <p:cxnSp>
        <p:nvCxnSpPr>
          <p:cNvPr id="28" name="Straight Arrow Connector 27"/>
          <p:cNvCxnSpPr>
            <a:stCxn id="12" idx="3"/>
            <a:endCxn id="16" idx="1"/>
          </p:cNvCxnSpPr>
          <p:nvPr/>
        </p:nvCxnSpPr>
        <p:spPr>
          <a:xfrm flipV="1">
            <a:off x="6463052" y="2638033"/>
            <a:ext cx="1564266" cy="227"/>
          </a:xfrm>
          <a:prstGeom prst="straightConnector1">
            <a:avLst/>
          </a:prstGeom>
          <a:noFill/>
          <a:ln w="9525" cap="flat" cmpd="sng" algn="ctr">
            <a:solidFill>
              <a:srgbClr val="505050"/>
            </a:solidFill>
            <a:prstDash val="solid"/>
            <a:headEnd type="none"/>
            <a:tailEnd type="triangle"/>
          </a:ln>
          <a:effectLst/>
        </p:spPr>
      </p:cxnSp>
      <p:cxnSp>
        <p:nvCxnSpPr>
          <p:cNvPr id="29" name="Straight Arrow Connector 28"/>
          <p:cNvCxnSpPr/>
          <p:nvPr/>
        </p:nvCxnSpPr>
        <p:spPr>
          <a:xfrm flipV="1">
            <a:off x="6071527" y="3758824"/>
            <a:ext cx="1892952" cy="14384"/>
          </a:xfrm>
          <a:prstGeom prst="straightConnector1">
            <a:avLst/>
          </a:prstGeom>
          <a:noFill/>
          <a:ln w="9525" cap="flat" cmpd="sng" algn="ctr">
            <a:solidFill>
              <a:srgbClr val="505050"/>
            </a:solidFill>
            <a:prstDash val="solid"/>
            <a:headEnd type="none"/>
            <a:tailEnd type="triangle"/>
          </a:ln>
          <a:effectLst/>
        </p:spPr>
      </p:cxnSp>
      <p:cxnSp>
        <p:nvCxnSpPr>
          <p:cNvPr id="30" name="Straight Arrow Connector 29"/>
          <p:cNvCxnSpPr>
            <a:stCxn id="14" idx="3"/>
            <a:endCxn id="18" idx="1"/>
          </p:cNvCxnSpPr>
          <p:nvPr/>
        </p:nvCxnSpPr>
        <p:spPr>
          <a:xfrm flipV="1">
            <a:off x="6137783" y="4929147"/>
            <a:ext cx="1963975" cy="999"/>
          </a:xfrm>
          <a:prstGeom prst="straightConnector1">
            <a:avLst/>
          </a:prstGeom>
          <a:noFill/>
          <a:ln w="9525" cap="flat" cmpd="sng" algn="ctr">
            <a:solidFill>
              <a:srgbClr val="505050"/>
            </a:solidFill>
            <a:prstDash val="solid"/>
            <a:headEnd type="none"/>
            <a:tailEnd type="triangle"/>
          </a:ln>
          <a:effectLst/>
        </p:spPr>
      </p:cxnSp>
      <p:cxnSp>
        <p:nvCxnSpPr>
          <p:cNvPr id="31" name="Straight Arrow Connector 30"/>
          <p:cNvCxnSpPr>
            <a:stCxn id="15" idx="3"/>
            <a:endCxn id="19" idx="1"/>
          </p:cNvCxnSpPr>
          <p:nvPr/>
        </p:nvCxnSpPr>
        <p:spPr>
          <a:xfrm>
            <a:off x="6055004" y="6074554"/>
            <a:ext cx="2023640" cy="227"/>
          </a:xfrm>
          <a:prstGeom prst="straightConnector1">
            <a:avLst/>
          </a:prstGeom>
          <a:noFill/>
          <a:ln w="9525" cap="flat" cmpd="sng" algn="ctr">
            <a:solidFill>
              <a:srgbClr val="505050"/>
            </a:solidFill>
            <a:prstDash val="solid"/>
            <a:headEnd type="none"/>
            <a:tailEnd type="triangle"/>
          </a:ln>
          <a:effectLst/>
        </p:spPr>
      </p:cxnSp>
      <p:cxnSp>
        <p:nvCxnSpPr>
          <p:cNvPr id="32" name="Elbow Connector 21"/>
          <p:cNvCxnSpPr>
            <a:stCxn id="10" idx="3"/>
            <a:endCxn id="6" idx="1"/>
          </p:cNvCxnSpPr>
          <p:nvPr/>
        </p:nvCxnSpPr>
        <p:spPr>
          <a:xfrm flipV="1">
            <a:off x="2051154" y="2638294"/>
            <a:ext cx="2226269" cy="1668847"/>
          </a:xfrm>
          <a:prstGeom prst="bentConnector3">
            <a:avLst/>
          </a:prstGeom>
          <a:noFill/>
          <a:ln w="9525" cap="flat" cmpd="sng" algn="ctr">
            <a:solidFill>
              <a:srgbClr val="505050"/>
            </a:solidFill>
            <a:prstDash val="solid"/>
            <a:headEnd type="none"/>
            <a:tailEnd type="triangle"/>
          </a:ln>
          <a:effectLst/>
        </p:spPr>
      </p:cxnSp>
      <p:cxnSp>
        <p:nvCxnSpPr>
          <p:cNvPr id="33" name="Elbow Connector 55"/>
          <p:cNvCxnSpPr>
            <a:stCxn id="10" idx="3"/>
            <a:endCxn id="7" idx="1"/>
          </p:cNvCxnSpPr>
          <p:nvPr/>
        </p:nvCxnSpPr>
        <p:spPr>
          <a:xfrm flipV="1">
            <a:off x="2051154" y="3758825"/>
            <a:ext cx="2226269" cy="548316"/>
          </a:xfrm>
          <a:prstGeom prst="bentConnector3">
            <a:avLst/>
          </a:prstGeom>
          <a:noFill/>
          <a:ln w="9525" cap="flat" cmpd="sng" algn="ctr">
            <a:solidFill>
              <a:srgbClr val="505050"/>
            </a:solidFill>
            <a:prstDash val="solid"/>
            <a:headEnd type="none"/>
            <a:tailEnd type="triangle"/>
          </a:ln>
          <a:effectLst/>
        </p:spPr>
      </p:cxnSp>
      <p:cxnSp>
        <p:nvCxnSpPr>
          <p:cNvPr id="34" name="Elbow Connector 58"/>
          <p:cNvCxnSpPr>
            <a:stCxn id="10" idx="3"/>
            <a:endCxn id="8" idx="1"/>
          </p:cNvCxnSpPr>
          <p:nvPr/>
        </p:nvCxnSpPr>
        <p:spPr>
          <a:xfrm>
            <a:off x="2051153" y="4307141"/>
            <a:ext cx="2226271" cy="623039"/>
          </a:xfrm>
          <a:prstGeom prst="bentConnector3">
            <a:avLst/>
          </a:prstGeom>
          <a:noFill/>
          <a:ln w="9525" cap="flat" cmpd="sng" algn="ctr">
            <a:solidFill>
              <a:srgbClr val="505050"/>
            </a:solidFill>
            <a:prstDash val="solid"/>
            <a:headEnd type="none"/>
            <a:tailEnd type="triangle"/>
          </a:ln>
          <a:effectLst/>
        </p:spPr>
      </p:cxnSp>
      <p:cxnSp>
        <p:nvCxnSpPr>
          <p:cNvPr id="35" name="Elbow Connector 61"/>
          <p:cNvCxnSpPr>
            <a:stCxn id="10" idx="3"/>
            <a:endCxn id="9" idx="1"/>
          </p:cNvCxnSpPr>
          <p:nvPr/>
        </p:nvCxnSpPr>
        <p:spPr>
          <a:xfrm>
            <a:off x="2051153" y="4307140"/>
            <a:ext cx="2226271" cy="1767448"/>
          </a:xfrm>
          <a:prstGeom prst="bentConnector3">
            <a:avLst/>
          </a:prstGeom>
          <a:noFill/>
          <a:ln w="9525" cap="flat" cmpd="sng" algn="ctr">
            <a:solidFill>
              <a:srgbClr val="505050"/>
            </a:solidFill>
            <a:prstDash val="solid"/>
            <a:headEnd type="none"/>
            <a:tailEnd type="triangle"/>
          </a:ln>
          <a:effectLst/>
        </p:spPr>
      </p:cxnSp>
      <p:sp>
        <p:nvSpPr>
          <p:cNvPr id="40" name="TextBox 39"/>
          <p:cNvSpPr txBox="1"/>
          <p:nvPr/>
        </p:nvSpPr>
        <p:spPr>
          <a:xfrm>
            <a:off x="461133" y="1256130"/>
            <a:ext cx="84016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내구성</a:t>
            </a:r>
            <a:r>
              <a:rPr kumimoji="0" lang="en-US" altLang="ko-KR" sz="2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가용성 및 확장성이 뛰어난 클라우드 저장소 서비스</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85931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timer trigger</a:t>
            </a:r>
            <a:endParaRPr lang="ko-KR" altLang="en-US" dirty="0"/>
          </a:p>
        </p:txBody>
      </p:sp>
      <p:sp>
        <p:nvSpPr>
          <p:cNvPr id="4" name="내용 개체 틀 3"/>
          <p:cNvSpPr>
            <a:spLocks noGrp="1"/>
          </p:cNvSpPr>
          <p:nvPr>
            <p:ph sz="quarter" idx="10"/>
          </p:nvPr>
        </p:nvSpPr>
        <p:spPr/>
        <p:txBody>
          <a:bodyPr>
            <a:normAutofit/>
          </a:bodyPr>
          <a:lstStyle/>
          <a:p>
            <a:pPr lvl="1">
              <a:lnSpc>
                <a:spcPct val="120000"/>
              </a:lnSpc>
            </a:pPr>
            <a:r>
              <a:rPr lang="en-US" altLang="ko-KR" i="1" dirty="0"/>
              <a:t>/ </a:t>
            </a:r>
            <a:r>
              <a:rPr lang="ko-KR" altLang="en-US" i="1" dirty="0"/>
              <a:t>특정 값 </a:t>
            </a:r>
            <a:r>
              <a:rPr lang="en-US" altLang="ko-KR" i="1" dirty="0"/>
              <a:t>0 5 * * * * </a:t>
            </a:r>
            <a:r>
              <a:rPr lang="ko-KR" altLang="en-US" i="1" dirty="0"/>
              <a:t>매일 </a:t>
            </a:r>
            <a:r>
              <a:rPr lang="en-US" altLang="ko-KR" i="1" dirty="0"/>
              <a:t>1 </a:t>
            </a:r>
            <a:r>
              <a:rPr lang="ko-KR" altLang="en-US" i="1" dirty="0"/>
              <a:t>시간 마다 </a:t>
            </a:r>
            <a:r>
              <a:rPr lang="en-US" altLang="ko-KR" i="1" dirty="0"/>
              <a:t>1 </a:t>
            </a:r>
            <a:r>
              <a:rPr lang="ko-KR" altLang="en-US" i="1" dirty="0"/>
              <a:t>시간 마다</a:t>
            </a:r>
            <a:endParaRPr lang="ko-KR" altLang="en-US" dirty="0"/>
          </a:p>
          <a:p>
            <a:pPr lvl="1">
              <a:lnSpc>
                <a:spcPct val="120000"/>
              </a:lnSpc>
            </a:pPr>
            <a:r>
              <a:rPr lang="en-US" altLang="ko-KR" i="1" dirty="0"/>
              <a:t>// </a:t>
            </a:r>
            <a:r>
              <a:rPr lang="ko-KR" altLang="en-US" i="1" dirty="0"/>
              <a:t>모든 값</a:t>
            </a:r>
            <a:r>
              <a:rPr lang="en-US" altLang="ko-KR" i="1" dirty="0"/>
              <a:t>(*)  0 * 5 * * * 1 </a:t>
            </a:r>
            <a:r>
              <a:rPr lang="ko-KR" altLang="en-US" i="1" dirty="0"/>
              <a:t>시간 마다 </a:t>
            </a:r>
            <a:r>
              <a:rPr lang="en-US" altLang="ko-KR" i="1" dirty="0"/>
              <a:t>1 </a:t>
            </a:r>
            <a:r>
              <a:rPr lang="ko-KR" altLang="en-US" i="1" dirty="0"/>
              <a:t>시간 마다 </a:t>
            </a:r>
            <a:r>
              <a:rPr lang="en-US" altLang="ko-KR" i="1" dirty="0"/>
              <a:t>5 </a:t>
            </a:r>
            <a:r>
              <a:rPr lang="ko-KR" altLang="en-US" i="1" dirty="0"/>
              <a:t>시간 마다 시작</a:t>
            </a:r>
            <a:endParaRPr lang="ko-KR" altLang="en-US" dirty="0"/>
          </a:p>
          <a:p>
            <a:pPr lvl="1">
              <a:lnSpc>
                <a:spcPct val="120000"/>
              </a:lnSpc>
            </a:pPr>
            <a:r>
              <a:rPr lang="en-US" altLang="ko-KR" i="1" dirty="0"/>
              <a:t>// </a:t>
            </a:r>
            <a:r>
              <a:rPr lang="ko-KR" altLang="en-US" i="1" dirty="0"/>
              <a:t>범위</a:t>
            </a:r>
            <a:r>
              <a:rPr lang="en-US" altLang="ko-KR" i="1" dirty="0"/>
              <a:t>(- </a:t>
            </a:r>
            <a:r>
              <a:rPr lang="ko-KR" altLang="en-US" i="1" dirty="0"/>
              <a:t>연산자</a:t>
            </a:r>
            <a:r>
              <a:rPr lang="en-US" altLang="ko-KR" i="1" dirty="0"/>
              <a:t>)    5-7 * * * * *   </a:t>
            </a:r>
            <a:r>
              <a:rPr lang="ko-KR" altLang="en-US" i="1" dirty="0"/>
              <a:t>매 </a:t>
            </a:r>
            <a:r>
              <a:rPr lang="en-US" altLang="ko-KR" i="1" dirty="0"/>
              <a:t>1 </a:t>
            </a:r>
            <a:r>
              <a:rPr lang="ko-KR" altLang="en-US" i="1" dirty="0"/>
              <a:t>분 마다 분의 </a:t>
            </a:r>
            <a:r>
              <a:rPr lang="en-US" altLang="ko-KR" i="1" dirty="0"/>
              <a:t>3 </a:t>
            </a:r>
            <a:r>
              <a:rPr lang="ko-KR" altLang="en-US" i="1" dirty="0"/>
              <a:t>번 </a:t>
            </a:r>
            <a:r>
              <a:rPr lang="en-US" altLang="ko-KR" i="1" dirty="0"/>
              <a:t>(1 ~ 7)</a:t>
            </a:r>
            <a:endParaRPr lang="ko-KR" altLang="en-US" dirty="0"/>
          </a:p>
          <a:p>
            <a:pPr lvl="1">
              <a:lnSpc>
                <a:spcPct val="120000"/>
              </a:lnSpc>
            </a:pPr>
            <a:r>
              <a:rPr lang="en-US" altLang="ko-KR" i="1" dirty="0"/>
              <a:t>// </a:t>
            </a:r>
            <a:r>
              <a:rPr lang="ko-KR" altLang="en-US" i="1" dirty="0"/>
              <a:t>값 집합</a:t>
            </a:r>
            <a:r>
              <a:rPr lang="en-US" altLang="ko-KR" i="1" dirty="0"/>
              <a:t>(, </a:t>
            </a:r>
            <a:r>
              <a:rPr lang="ko-KR" altLang="en-US" i="1" dirty="0"/>
              <a:t>연산자</a:t>
            </a:r>
            <a:r>
              <a:rPr lang="en-US" altLang="ko-KR" i="1" dirty="0"/>
              <a:t>)  5,8,10 * * * * *    </a:t>
            </a:r>
            <a:r>
              <a:rPr lang="ko-KR" altLang="en-US" i="1" dirty="0"/>
              <a:t>매 </a:t>
            </a:r>
            <a:r>
              <a:rPr lang="en-US" altLang="ko-KR" i="1" dirty="0"/>
              <a:t>1 </a:t>
            </a:r>
            <a:r>
              <a:rPr lang="ko-KR" altLang="en-US" i="1" dirty="0"/>
              <a:t>분 마다 분 </a:t>
            </a:r>
            <a:r>
              <a:rPr lang="en-US" altLang="ko-KR" i="1" dirty="0"/>
              <a:t>5, 8, 10, </a:t>
            </a:r>
            <a:r>
              <a:rPr lang="ko-KR" altLang="en-US" i="1" dirty="0"/>
              <a:t>매일 </a:t>
            </a:r>
            <a:r>
              <a:rPr lang="en-US" altLang="ko-KR" i="1" dirty="0"/>
              <a:t>1 </a:t>
            </a:r>
            <a:r>
              <a:rPr lang="ko-KR" altLang="en-US" i="1" dirty="0"/>
              <a:t>분 마다 </a:t>
            </a:r>
            <a:r>
              <a:rPr lang="en-US" altLang="ko-KR" i="1" dirty="0"/>
              <a:t>3 </a:t>
            </a:r>
            <a:r>
              <a:rPr lang="ko-KR" altLang="en-US" i="1" dirty="0"/>
              <a:t>번</a:t>
            </a:r>
            <a:endParaRPr lang="ko-KR" altLang="en-US" dirty="0"/>
          </a:p>
          <a:p>
            <a:pPr lvl="1">
              <a:lnSpc>
                <a:spcPct val="120000"/>
              </a:lnSpc>
            </a:pPr>
            <a:r>
              <a:rPr lang="en-US" altLang="ko-KR" i="1" dirty="0"/>
              <a:t>// </a:t>
            </a:r>
            <a:r>
              <a:rPr lang="ko-KR" altLang="en-US" i="1" dirty="0"/>
              <a:t>간격 값</a:t>
            </a:r>
            <a:r>
              <a:rPr lang="en-US" altLang="ko-KR" i="1" dirty="0"/>
              <a:t>(/ </a:t>
            </a:r>
            <a:r>
              <a:rPr lang="ko-KR" altLang="en-US" i="1" dirty="0"/>
              <a:t>연산자</a:t>
            </a:r>
            <a:r>
              <a:rPr lang="en-US" altLang="ko-KR" i="1" dirty="0"/>
              <a:t>)  0 */5 * * * *   1 </a:t>
            </a:r>
            <a:r>
              <a:rPr lang="ko-KR" altLang="en-US" i="1" dirty="0"/>
              <a:t>시간 </a:t>
            </a:r>
            <a:r>
              <a:rPr lang="en-US" altLang="ko-KR" i="1" dirty="0"/>
              <a:t>12 </a:t>
            </a:r>
            <a:r>
              <a:rPr lang="ko-KR" altLang="en-US" i="1" dirty="0"/>
              <a:t>번</a:t>
            </a:r>
            <a:r>
              <a:rPr lang="en-US" altLang="ko-KR" i="1" dirty="0"/>
              <a:t>-</a:t>
            </a:r>
            <a:r>
              <a:rPr lang="ko-KR" altLang="en-US" i="1" dirty="0"/>
              <a:t>매 </a:t>
            </a:r>
            <a:r>
              <a:rPr lang="en-US" altLang="ko-KR" i="1" dirty="0"/>
              <a:t>1 </a:t>
            </a:r>
            <a:r>
              <a:rPr lang="ko-KR" altLang="en-US" i="1" dirty="0"/>
              <a:t>시간 마다 매 </a:t>
            </a:r>
            <a:r>
              <a:rPr lang="en-US" altLang="ko-KR" i="1" dirty="0"/>
              <a:t>5 </a:t>
            </a:r>
            <a:r>
              <a:rPr lang="ko-KR" altLang="en-US" i="1" dirty="0"/>
              <a:t>분 마다 </a:t>
            </a:r>
            <a:r>
              <a:rPr lang="en-US" altLang="ko-KR" i="1" dirty="0"/>
              <a:t>0 </a:t>
            </a:r>
            <a:r>
              <a:rPr lang="ko-KR" altLang="en-US" i="1" dirty="0" smtClean="0"/>
              <a:t>초</a:t>
            </a:r>
            <a:r>
              <a:rPr lang="ko-KR" altLang="en-US" dirty="0"/>
              <a:t/>
            </a:r>
            <a:br>
              <a:rPr lang="ko-KR" altLang="en-US" dirty="0"/>
            </a:br>
            <a:endParaRPr lang="ko-KR" altLang="en-US" dirty="0"/>
          </a:p>
        </p:txBody>
      </p:sp>
    </p:spTree>
    <p:extLst>
      <p:ext uri="{BB962C8B-B14F-4D97-AF65-F5344CB8AC3E}">
        <p14:creationId xmlns:p14="http://schemas.microsoft.com/office/powerpoint/2010/main" val="5980169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timer trigger </a:t>
            </a:r>
            <a:r>
              <a:rPr lang="en-US" altLang="ko-KR" dirty="0" err="1" smtClean="0"/>
              <a:t>cron</a:t>
            </a:r>
            <a:r>
              <a:rPr lang="en-US" altLang="ko-KR" dirty="0" smtClean="0"/>
              <a:t> expression</a:t>
            </a:r>
            <a:endParaRPr lang="ko-KR" altLang="en-US" dirty="0"/>
          </a:p>
        </p:txBody>
      </p:sp>
      <p:sp>
        <p:nvSpPr>
          <p:cNvPr id="4" name="내용 개체 틀 3"/>
          <p:cNvSpPr>
            <a:spLocks noGrp="1"/>
          </p:cNvSpPr>
          <p:nvPr>
            <p:ph sz="quarter" idx="4294967295"/>
          </p:nvPr>
        </p:nvSpPr>
        <p:spPr>
          <a:xfrm>
            <a:off x="521208" y="1390169"/>
            <a:ext cx="10974388" cy="5053012"/>
          </a:xfrm>
        </p:spPr>
        <p:txBody>
          <a:bodyPr>
            <a:normAutofit fontScale="92500" lnSpcReduction="20000"/>
          </a:bodyPr>
          <a:lstStyle/>
          <a:p>
            <a:r>
              <a:rPr lang="en-US" altLang="ko-KR" dirty="0">
                <a:hlinkClick r:id="rId2"/>
              </a:rPr>
              <a:t>https://arminreiter.com/2017/02/azure-functions-time-trigger-cron-cheat-sheet</a:t>
            </a:r>
            <a:r>
              <a:rPr lang="en-US" altLang="ko-KR" dirty="0" smtClean="0">
                <a:hlinkClick r:id="rId2"/>
              </a:rPr>
              <a:t>/</a:t>
            </a:r>
            <a:endParaRPr lang="en-US" altLang="ko-KR" dirty="0" smtClean="0"/>
          </a:p>
          <a:p>
            <a:pPr marL="457200" lvl="1" indent="0">
              <a:lnSpc>
                <a:spcPct val="120000"/>
              </a:lnSpc>
              <a:buNone/>
            </a:pPr>
            <a:r>
              <a:rPr lang="en-US" altLang="ko-KR" i="1" dirty="0"/>
              <a:t>0 */5 * * * *    5</a:t>
            </a:r>
            <a:r>
              <a:rPr lang="ko-KR" altLang="en-US" i="1" dirty="0"/>
              <a:t>분마다 한 번</a:t>
            </a:r>
            <a:endParaRPr lang="en-US" altLang="ko-KR" i="1" dirty="0"/>
          </a:p>
          <a:p>
            <a:pPr marL="457200" lvl="1" indent="0">
              <a:lnSpc>
                <a:spcPct val="120000"/>
              </a:lnSpc>
              <a:buNone/>
            </a:pPr>
            <a:r>
              <a:rPr lang="en-US" altLang="ko-KR" i="1" dirty="0"/>
              <a:t>*/1 * * * * *     every second </a:t>
            </a:r>
            <a:endParaRPr lang="ko-KR" altLang="en-US" dirty="0"/>
          </a:p>
          <a:p>
            <a:pPr lvl="1">
              <a:lnSpc>
                <a:spcPct val="120000"/>
              </a:lnSpc>
            </a:pPr>
            <a:r>
              <a:rPr lang="en-US" altLang="ko-KR" i="1" dirty="0"/>
              <a:t>// 0 0 * * * *  1</a:t>
            </a:r>
            <a:r>
              <a:rPr lang="ko-KR" altLang="en-US" i="1" dirty="0"/>
              <a:t>시간이 시작할 때마다 한 번</a:t>
            </a:r>
            <a:endParaRPr lang="ko-KR" altLang="en-US" dirty="0"/>
          </a:p>
          <a:p>
            <a:pPr lvl="1">
              <a:lnSpc>
                <a:spcPct val="120000"/>
              </a:lnSpc>
            </a:pPr>
            <a:r>
              <a:rPr lang="en-US" altLang="ko-KR" i="1" dirty="0"/>
              <a:t>// 0 0 */2 * * *    2</a:t>
            </a:r>
            <a:r>
              <a:rPr lang="ko-KR" altLang="en-US" i="1" dirty="0"/>
              <a:t>시간마다 한 번</a:t>
            </a:r>
            <a:endParaRPr lang="ko-KR" altLang="en-US" dirty="0"/>
          </a:p>
          <a:p>
            <a:pPr lvl="1">
              <a:lnSpc>
                <a:spcPct val="120000"/>
              </a:lnSpc>
            </a:pPr>
            <a:r>
              <a:rPr lang="en-US" altLang="ko-KR" i="1" dirty="0"/>
              <a:t>// 0 0 9-17 * * *   </a:t>
            </a:r>
            <a:r>
              <a:rPr lang="ko-KR" altLang="en-US" i="1" dirty="0"/>
              <a:t>오전 </a:t>
            </a:r>
            <a:r>
              <a:rPr lang="en-US" altLang="ko-KR" i="1" dirty="0"/>
              <a:t>9</a:t>
            </a:r>
            <a:r>
              <a:rPr lang="ko-KR" altLang="en-US" i="1" dirty="0"/>
              <a:t>시에서 오후 </a:t>
            </a:r>
            <a:r>
              <a:rPr lang="en-US" altLang="ko-KR" i="1" dirty="0"/>
              <a:t>5</a:t>
            </a:r>
            <a:r>
              <a:rPr lang="ko-KR" altLang="en-US" i="1" dirty="0"/>
              <a:t>시까지 </a:t>
            </a:r>
            <a:r>
              <a:rPr lang="en-US" altLang="ko-KR" i="1" dirty="0"/>
              <a:t>1</a:t>
            </a:r>
            <a:r>
              <a:rPr lang="ko-KR" altLang="en-US" i="1" dirty="0"/>
              <a:t>시간마다 한 번</a:t>
            </a:r>
            <a:endParaRPr lang="ko-KR" altLang="en-US" dirty="0"/>
          </a:p>
          <a:p>
            <a:pPr lvl="1">
              <a:lnSpc>
                <a:spcPct val="120000"/>
              </a:lnSpc>
            </a:pPr>
            <a:r>
              <a:rPr lang="en-US" altLang="ko-KR" i="1" dirty="0"/>
              <a:t>// 0 30 9 * * * </a:t>
            </a:r>
            <a:r>
              <a:rPr lang="ko-KR" altLang="en-US" i="1" dirty="0"/>
              <a:t>매일 오전 </a:t>
            </a:r>
            <a:r>
              <a:rPr lang="en-US" altLang="ko-KR" i="1" dirty="0"/>
              <a:t>9</a:t>
            </a:r>
            <a:r>
              <a:rPr lang="ko-KR" altLang="en-US" i="1" dirty="0"/>
              <a:t>시 </a:t>
            </a:r>
            <a:r>
              <a:rPr lang="en-US" altLang="ko-KR" i="1" dirty="0"/>
              <a:t>30</a:t>
            </a:r>
            <a:r>
              <a:rPr lang="ko-KR" altLang="en-US" i="1" dirty="0"/>
              <a:t>분</a:t>
            </a:r>
            <a:endParaRPr lang="ko-KR" altLang="en-US" dirty="0"/>
          </a:p>
          <a:p>
            <a:pPr lvl="1">
              <a:lnSpc>
                <a:spcPct val="120000"/>
              </a:lnSpc>
            </a:pPr>
            <a:r>
              <a:rPr lang="en-US" altLang="ko-KR" i="1" dirty="0"/>
              <a:t>// 0 30 9 * * 1-5   </a:t>
            </a:r>
            <a:r>
              <a:rPr lang="ko-KR" altLang="en-US" i="1" dirty="0"/>
              <a:t>평일 오전 </a:t>
            </a:r>
            <a:r>
              <a:rPr lang="en-US" altLang="ko-KR" i="1" dirty="0"/>
              <a:t>9:30</a:t>
            </a:r>
            <a:endParaRPr lang="ko-KR" altLang="en-US" dirty="0"/>
          </a:p>
          <a:p>
            <a:pPr lvl="1">
              <a:lnSpc>
                <a:spcPct val="120000"/>
              </a:lnSpc>
            </a:pPr>
            <a:r>
              <a:rPr lang="en-US" altLang="ko-KR" i="1" dirty="0"/>
              <a:t>// 0 30 9 * Jan Mon 1</a:t>
            </a:r>
            <a:r>
              <a:rPr lang="ko-KR" altLang="en-US" i="1" dirty="0"/>
              <a:t>월 매주 월요일 오전 </a:t>
            </a:r>
            <a:r>
              <a:rPr lang="en-US" altLang="ko-KR" i="1" dirty="0"/>
              <a:t>9:30</a:t>
            </a:r>
            <a:endParaRPr lang="ko-KR" altLang="en-US" dirty="0"/>
          </a:p>
          <a:p>
            <a:endParaRPr lang="en-US" altLang="ko-KR" dirty="0" smtClean="0"/>
          </a:p>
          <a:p>
            <a:endParaRPr lang="ko-KR" altLang="en-US" dirty="0"/>
          </a:p>
        </p:txBody>
      </p:sp>
    </p:spTree>
    <p:extLst>
      <p:ext uri="{BB962C8B-B14F-4D97-AF65-F5344CB8AC3E}">
        <p14:creationId xmlns:p14="http://schemas.microsoft.com/office/powerpoint/2010/main" val="19585861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err="1" smtClean="0"/>
              <a:t>funcapp</a:t>
            </a:r>
            <a:r>
              <a:rPr lang="en-US" altLang="ko-KR" dirty="0" smtClean="0"/>
              <a:t> </a:t>
            </a:r>
            <a:r>
              <a:rPr lang="en-US" altLang="ko-KR" dirty="0" smtClean="0">
                <a:sym typeface="Wingdings" panose="05000000000000000000" pitchFamily="2" charset="2"/>
              </a:rPr>
              <a:t> configuration Application settings</a:t>
            </a:r>
          </a:p>
          <a:p>
            <a:pPr lvl="1"/>
            <a:r>
              <a:rPr lang="en-US" altLang="ko-KR" dirty="0">
                <a:solidFill>
                  <a:srgbClr val="FF0000"/>
                </a:solidFill>
                <a:sym typeface="Wingdings" panose="05000000000000000000" pitchFamily="2" charset="2"/>
              </a:rPr>
              <a:t> </a:t>
            </a:r>
            <a:r>
              <a:rPr lang="en-US" altLang="ko-KR" dirty="0" err="1" smtClean="0">
                <a:solidFill>
                  <a:srgbClr val="FF0000"/>
                </a:solidFill>
                <a:sym typeface="Wingdings" panose="05000000000000000000" pitchFamily="2" charset="2"/>
              </a:rPr>
              <a:t>AzureWebJobsStorage</a:t>
            </a:r>
            <a:endParaRPr lang="en-US" altLang="ko-KR" dirty="0" smtClean="0">
              <a:solidFill>
                <a:srgbClr val="FF0000"/>
              </a:solidFill>
              <a:sym typeface="Wingdings" panose="05000000000000000000" pitchFamily="2" charset="2"/>
            </a:endParaRPr>
          </a:p>
          <a:p>
            <a:pPr lvl="1"/>
            <a:r>
              <a:rPr lang="ko-KR" altLang="en-US" dirty="0" err="1" smtClean="0">
                <a:solidFill>
                  <a:srgbClr val="FF0000"/>
                </a:solidFill>
                <a:sym typeface="Wingdings" panose="05000000000000000000" pitchFamily="2" charset="2"/>
              </a:rPr>
              <a:t>체험계정</a:t>
            </a:r>
            <a:r>
              <a:rPr lang="en-US" altLang="ko-KR" dirty="0" smtClean="0">
                <a:solidFill>
                  <a:srgbClr val="FF0000"/>
                </a:solidFill>
                <a:sym typeface="Wingdings" panose="05000000000000000000" pitchFamily="2" charset="2"/>
              </a:rPr>
              <a:t>, </a:t>
            </a:r>
            <a:r>
              <a:rPr lang="ko-KR" altLang="en-US" dirty="0" smtClean="0">
                <a:solidFill>
                  <a:srgbClr val="FF0000"/>
                </a:solidFill>
                <a:sym typeface="Wingdings" panose="05000000000000000000" pitchFamily="2" charset="2"/>
              </a:rPr>
              <a:t>  </a:t>
            </a:r>
            <a:r>
              <a:rPr lang="en-US" altLang="ko-KR" dirty="0" smtClean="0">
                <a:solidFill>
                  <a:srgbClr val="FF0000"/>
                </a:solidFill>
                <a:sym typeface="Wingdings" panose="05000000000000000000" pitchFamily="2" charset="2"/>
              </a:rPr>
              <a:t>add  +</a:t>
            </a:r>
          </a:p>
          <a:p>
            <a:r>
              <a:rPr lang="en-US" altLang="ko-KR" dirty="0" err="1"/>
              <a:t>funcapp</a:t>
            </a:r>
            <a:r>
              <a:rPr lang="en-US" altLang="ko-KR" dirty="0"/>
              <a:t> </a:t>
            </a:r>
            <a:r>
              <a:rPr lang="en-US" altLang="ko-KR" dirty="0">
                <a:sym typeface="Wingdings" panose="05000000000000000000" pitchFamily="2" charset="2"/>
              </a:rPr>
              <a:t> configuration </a:t>
            </a:r>
            <a:r>
              <a:rPr lang="en-US" altLang="ko-KR" dirty="0" smtClean="0">
                <a:sym typeface="Wingdings" panose="05000000000000000000" pitchFamily="2" charset="2"/>
              </a:rPr>
              <a:t></a:t>
            </a:r>
            <a:r>
              <a:rPr lang="en-US" altLang="ko-KR" dirty="0">
                <a:solidFill>
                  <a:srgbClr val="FF0000"/>
                </a:solidFill>
                <a:sym typeface="Wingdings" panose="05000000000000000000" pitchFamily="2" charset="2"/>
              </a:rPr>
              <a:t> </a:t>
            </a:r>
            <a:r>
              <a:rPr lang="en-US" altLang="ko-KR" dirty="0">
                <a:sym typeface="Wingdings" panose="05000000000000000000" pitchFamily="2" charset="2"/>
              </a:rPr>
              <a:t>Function runtime settings </a:t>
            </a:r>
          </a:p>
          <a:p>
            <a:pPr lvl="1"/>
            <a:r>
              <a:rPr lang="en-US" altLang="ko-KR" dirty="0" smtClean="0">
                <a:solidFill>
                  <a:srgbClr val="FF0000"/>
                </a:solidFill>
                <a:sym typeface="Wingdings" panose="05000000000000000000" pitchFamily="2" charset="2"/>
              </a:rPr>
              <a:t> </a:t>
            </a:r>
            <a:r>
              <a:rPr lang="en-US" altLang="ko-KR" dirty="0" err="1" smtClean="0">
                <a:solidFill>
                  <a:srgbClr val="FF0000"/>
                </a:solidFill>
                <a:sym typeface="Wingdings" panose="05000000000000000000" pitchFamily="2" charset="2"/>
              </a:rPr>
              <a:t>ver</a:t>
            </a:r>
            <a:r>
              <a:rPr lang="en-US" altLang="ko-KR" dirty="0" smtClean="0">
                <a:solidFill>
                  <a:srgbClr val="FF0000"/>
                </a:solidFill>
                <a:sym typeface="Wingdings" panose="05000000000000000000" pitchFamily="2" charset="2"/>
              </a:rPr>
              <a:t> 1. : ~3   ~1</a:t>
            </a:r>
            <a:endParaRPr lang="ko-KR" altLang="en-US" dirty="0">
              <a:solidFill>
                <a:srgbClr val="FF0000"/>
              </a:solidFill>
            </a:endParaRPr>
          </a:p>
        </p:txBody>
      </p:sp>
    </p:spTree>
    <p:extLst>
      <p:ext uri="{BB962C8B-B14F-4D97-AF65-F5344CB8AC3E}">
        <p14:creationId xmlns:p14="http://schemas.microsoft.com/office/powerpoint/2010/main" val="66841203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026" y="1449370"/>
            <a:ext cx="8563897" cy="4155016"/>
          </a:xfrm>
          <a:prstGeom prst="rect">
            <a:avLst/>
          </a:prstGeom>
        </p:spPr>
      </p:pic>
      <p:sp>
        <p:nvSpPr>
          <p:cNvPr id="5" name="TextBox 4"/>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rPr>
              <a:t>https://www.youtube.com/watch?v=zQP9TBGEoDE</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061432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dirty="0" err="1" smtClean="0"/>
              <a:t>Github</a:t>
            </a:r>
            <a:r>
              <a:rPr lang="en-US" altLang="ko-KR" dirty="0" smtClean="0"/>
              <a:t> </a:t>
            </a:r>
            <a:r>
              <a:rPr lang="en-US" altLang="ko-KR" dirty="0" err="1" smtClean="0"/>
              <a:t>Az</a:t>
            </a:r>
            <a:r>
              <a:rPr lang="en-US" altLang="ko-KR" dirty="0" smtClean="0"/>
              <a:t> function source</a:t>
            </a:r>
            <a:endParaRPr lang="ko-KR" altLang="en-US" dirty="0"/>
          </a:p>
        </p:txBody>
      </p:sp>
      <p:sp>
        <p:nvSpPr>
          <p:cNvPr id="6" name="내용 개체 틀 5"/>
          <p:cNvSpPr>
            <a:spLocks noGrp="1"/>
          </p:cNvSpPr>
          <p:nvPr>
            <p:ph idx="1"/>
          </p:nvPr>
        </p:nvSpPr>
        <p:spPr>
          <a:xfrm>
            <a:off x="521208" y="1317548"/>
            <a:ext cx="10447592" cy="5179505"/>
          </a:xfrm>
        </p:spPr>
        <p:txBody>
          <a:bodyPr/>
          <a:lstStyle/>
          <a:p>
            <a:pPr marL="0" indent="0">
              <a:buNone/>
            </a:pPr>
            <a:endParaRPr lang="en-US" altLang="ko-KR" dirty="0" smtClean="0"/>
          </a:p>
          <a:p>
            <a:pPr marL="0" indent="0">
              <a:buNone/>
            </a:pPr>
            <a:r>
              <a:rPr lang="en-US" altLang="ko-KR" dirty="0" smtClean="0">
                <a:hlinkClick r:id="rId2"/>
              </a:rPr>
              <a:t>https</a:t>
            </a:r>
            <a:r>
              <a:rPr lang="en-US" altLang="ko-KR" dirty="0">
                <a:hlinkClick r:id="rId2"/>
              </a:rPr>
              <a:t>://</a:t>
            </a:r>
            <a:r>
              <a:rPr lang="en-US" altLang="ko-KR" dirty="0" smtClean="0">
                <a:hlinkClick r:id="rId2"/>
              </a:rPr>
              <a:t>github.com/MicrosoftDocs/azure-docs/blob/master/articles/azure-functions/create-first-function-vs-code-csharp.md</a:t>
            </a:r>
            <a:endParaRPr lang="en-US" altLang="ko-KR" dirty="0" smtClean="0"/>
          </a:p>
          <a:p>
            <a:pPr marL="0" indent="0">
              <a:buNone/>
            </a:pPr>
            <a:r>
              <a:rPr lang="en-US" altLang="ko-KR" dirty="0"/>
              <a:t>https://github.com/MicrosoftDocs/azure-docs/blob/master/articles/azure-functions/functions-bindings-timer.md</a:t>
            </a:r>
            <a:endParaRPr lang="ko-KR" altLang="en-US" dirty="0"/>
          </a:p>
          <a:p>
            <a:pPr marL="0" indent="0">
              <a:buNone/>
            </a:pPr>
            <a:endParaRPr lang="ko-KR" altLang="en-US" dirty="0"/>
          </a:p>
        </p:txBody>
      </p:sp>
    </p:spTree>
    <p:extLst>
      <p:ext uri="{BB962C8B-B14F-4D97-AF65-F5344CB8AC3E}">
        <p14:creationId xmlns:p14="http://schemas.microsoft.com/office/powerpoint/2010/main" val="3971338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텍스트 개체 틀 4"/>
          <p:cNvSpPr>
            <a:spLocks noGrp="1"/>
          </p:cNvSpPr>
          <p:nvPr>
            <p:ph type="body" sz="quarter" idx="10"/>
          </p:nvPr>
        </p:nvSpPr>
        <p:spPr>
          <a:xfrm>
            <a:off x="404667" y="1295187"/>
            <a:ext cx="11306469" cy="6463308"/>
          </a:xfrm>
        </p:spPr>
        <p:txBody>
          <a:bodyPr/>
          <a:lstStyle/>
          <a:p>
            <a:r>
              <a:rPr lang="en-US" altLang="ko-KR" dirty="0"/>
              <a:t>A High Availability system is one that is designed to be available 99.999% of the time, or as close to it as possible. Usually this means configuring a failover system that can handle the same workloads as the primary system.</a:t>
            </a:r>
          </a:p>
          <a:p>
            <a:endParaRPr lang="en-US" altLang="ko-KR" dirty="0"/>
          </a:p>
          <a:p>
            <a:r>
              <a:rPr lang="en-US" altLang="ko-KR" dirty="0"/>
              <a:t>A Fault Tolerant system is extremely similar to HA, but goes one step further by guaranteeing zero downtime. HA still comes with a small portion of downtime, hence the ideal of a perfect HA strategy reaching “five nines” rather than 100% uptime. The time it takes for the intermediary layer, like the load balancer or hypervisor, to detect a problem and restart the VM can add up to minutes or even hours over the course of yearly runtime</a:t>
            </a:r>
            <a:r>
              <a:rPr lang="en-US" altLang="ko-KR" dirty="0" smtClean="0"/>
              <a:t>.</a:t>
            </a:r>
          </a:p>
          <a:p>
            <a:endParaRPr lang="en-US" altLang="ko-KR" dirty="0"/>
          </a:p>
          <a:p>
            <a:r>
              <a:rPr lang="en-US" altLang="ko-KR" dirty="0"/>
              <a:t>Disaster Recovery goes beyond FT or HA and consists of a complete plan to recover critical business systems and normal operations in the event of a catastrophic disaster like a major weather event (hurricane, flood, tornado, </a:t>
            </a:r>
            <a:r>
              <a:rPr lang="en-US" altLang="ko-KR" dirty="0" err="1"/>
              <a:t>etc</a:t>
            </a:r>
            <a:r>
              <a:rPr lang="en-US" altLang="ko-KR" dirty="0"/>
              <a:t>), a cyberattack, or any other cause of significant downtime. HA is often a major component of DR, which can also consist of an entirely separate physical infrastructure site with a 1:1 replacement for every critical infrastructure component, or at least as many as required to restore the most essential business functions.</a:t>
            </a:r>
          </a:p>
          <a:p>
            <a:endParaRPr lang="ko-KR" altLang="en-US" dirty="0"/>
          </a:p>
          <a:p>
            <a:endParaRPr lang="en-US" altLang="ko-KR" dirty="0" smtClean="0"/>
          </a:p>
          <a:p>
            <a:endParaRPr lang="en-US" altLang="ko-KR" dirty="0"/>
          </a:p>
          <a:p>
            <a:endParaRPr lang="en-US" altLang="ko-KR" dirty="0"/>
          </a:p>
          <a:p>
            <a:endParaRPr lang="ko-KR" altLang="en-US" dirty="0"/>
          </a:p>
        </p:txBody>
      </p:sp>
      <p:sp>
        <p:nvSpPr>
          <p:cNvPr id="8" name="텍스트 개체 틀 6"/>
          <p:cNvSpPr txBox="1">
            <a:spLocks/>
          </p:cNvSpPr>
          <p:nvPr/>
        </p:nvSpPr>
        <p:spPr>
          <a:xfrm>
            <a:off x="6516026" y="6152209"/>
            <a:ext cx="5195110" cy="297774"/>
          </a:xfrm>
          <a:prstGeom prst="rect">
            <a:avLst/>
          </a:prstGeom>
        </p:spPr>
        <p:txBody>
          <a:bodyPr vert="horz" wrap="square" lIns="0" tIns="0" rIns="0" bIns="0" rtlCol="0">
            <a:spAutoFit/>
          </a:bodyPr>
          <a:lstStyle>
            <a:lvl1pPr marL="0" marR="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sz="98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ko-KR" smtClean="0"/>
              <a:t>Source : </a:t>
            </a:r>
            <a:r>
              <a:rPr lang="en-US" altLang="ko-KR" smtClean="0">
                <a:hlinkClick r:id="rId2"/>
              </a:rPr>
              <a:t>https://microsoftlearning.github.io/AZ-900T0x-MicrosoftAzureFundamentals/</a:t>
            </a:r>
            <a:endParaRPr lang="en-US" altLang="ko-KR" smtClean="0"/>
          </a:p>
          <a:p>
            <a:endParaRPr lang="ko-KR" altLang="en-US" dirty="0"/>
          </a:p>
        </p:txBody>
      </p:sp>
    </p:spTree>
    <p:extLst>
      <p:ext uri="{BB962C8B-B14F-4D97-AF65-F5344CB8AC3E}">
        <p14:creationId xmlns:p14="http://schemas.microsoft.com/office/powerpoint/2010/main" val="3524843840"/>
      </p:ext>
    </p:extLst>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smtClean="0"/>
              <a:t>Azure storage explorer download</a:t>
            </a:r>
          </a:p>
          <a:p>
            <a:pPr lvl="1"/>
            <a:r>
              <a:rPr lang="en-US" altLang="ko-KR" dirty="0">
                <a:hlinkClick r:id="rId2"/>
              </a:rPr>
              <a:t>https://azure.microsoft.com/en-us/features/storage-explorer</a:t>
            </a:r>
            <a:r>
              <a:rPr lang="en-US" altLang="ko-KR" dirty="0" smtClean="0">
                <a:hlinkClick r:id="rId2"/>
              </a:rPr>
              <a:t>/</a:t>
            </a:r>
            <a:endParaRPr lang="en-US" altLang="ko-KR" dirty="0" smtClean="0"/>
          </a:p>
          <a:p>
            <a:r>
              <a:rPr lang="en-US" altLang="ko-KR" dirty="0" smtClean="0"/>
              <a:t>Connection</a:t>
            </a:r>
          </a:p>
          <a:p>
            <a:pPr lvl="1"/>
            <a:r>
              <a:rPr lang="en-US" altLang="ko-KR" dirty="0" err="1" smtClean="0"/>
              <a:t>Security+networking</a:t>
            </a:r>
            <a:r>
              <a:rPr lang="en-US" altLang="ko-KR" dirty="0" smtClean="0"/>
              <a:t> </a:t>
            </a:r>
            <a:r>
              <a:rPr lang="en-US" altLang="ko-KR" dirty="0" smtClean="0">
                <a:sym typeface="Wingdings" panose="05000000000000000000" pitchFamily="2" charset="2"/>
              </a:rPr>
              <a:t> </a:t>
            </a:r>
            <a:r>
              <a:rPr lang="en-US" altLang="ko-KR" dirty="0" err="1" smtClean="0">
                <a:sym typeface="Wingdings" panose="05000000000000000000" pitchFamily="2" charset="2"/>
              </a:rPr>
              <a:t>Accesskeys</a:t>
            </a:r>
            <a:endParaRPr lang="en-US" altLang="ko-KR" dirty="0" smtClean="0">
              <a:sym typeface="Wingdings" panose="05000000000000000000" pitchFamily="2" charset="2"/>
            </a:endParaRPr>
          </a:p>
          <a:p>
            <a:pPr lvl="1"/>
            <a:r>
              <a:rPr lang="en-US" altLang="ko-KR" dirty="0" smtClean="0">
                <a:sym typeface="Wingdings" panose="05000000000000000000" pitchFamily="2" charset="2"/>
              </a:rPr>
              <a:t>Connection </a:t>
            </a:r>
          </a:p>
          <a:p>
            <a:pPr lvl="2"/>
            <a:r>
              <a:rPr lang="en-US" altLang="ko-KR" dirty="0" smtClean="0">
                <a:sym typeface="Wingdings" panose="05000000000000000000" pitchFamily="2" charset="2"/>
              </a:rPr>
              <a:t>Select resource   storage account  Select connection method  Account name and key </a:t>
            </a:r>
            <a:endParaRPr lang="ko-KR" altLang="en-US" dirty="0"/>
          </a:p>
        </p:txBody>
      </p:sp>
    </p:spTree>
    <p:extLst>
      <p:ext uri="{BB962C8B-B14F-4D97-AF65-F5344CB8AC3E}">
        <p14:creationId xmlns:p14="http://schemas.microsoft.com/office/powerpoint/2010/main" val="37582920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Az</a:t>
            </a:r>
            <a:r>
              <a:rPr lang="en-US" altLang="ko-KR" dirty="0" smtClean="0"/>
              <a:t> function - </a:t>
            </a:r>
            <a:r>
              <a:rPr lang="en-US" altLang="ko-KR" dirty="0" err="1" smtClean="0"/>
              <a:t>blobtrigger</a:t>
            </a:r>
            <a:endParaRPr lang="ko-KR" altLang="en-US" dirty="0"/>
          </a:p>
        </p:txBody>
      </p:sp>
      <p:sp>
        <p:nvSpPr>
          <p:cNvPr id="3" name="내용 개체 틀 2"/>
          <p:cNvSpPr>
            <a:spLocks noGrp="1"/>
          </p:cNvSpPr>
          <p:nvPr>
            <p:ph idx="1"/>
          </p:nvPr>
        </p:nvSpPr>
        <p:spPr>
          <a:xfrm>
            <a:off x="521208" y="1438592"/>
            <a:ext cx="10447592" cy="5179505"/>
          </a:xfrm>
        </p:spPr>
        <p:txBody>
          <a:bodyPr/>
          <a:lstStyle/>
          <a:p>
            <a:r>
              <a:rPr lang="en-US" altLang="ko-KR" dirty="0" smtClean="0"/>
              <a:t>VS Code</a:t>
            </a:r>
          </a:p>
          <a:p>
            <a:r>
              <a:rPr lang="en-US" altLang="ko-KR" b="1" dirty="0" smtClean="0"/>
              <a:t> </a:t>
            </a:r>
            <a:r>
              <a:rPr lang="en-US" altLang="ko-KR" b="1" dirty="0" err="1" smtClean="0"/>
              <a:t>local.settings.json</a:t>
            </a:r>
            <a:r>
              <a:rPr lang="en-US" altLang="ko-KR" b="1" dirty="0" smtClean="0"/>
              <a:t> : </a:t>
            </a:r>
          </a:p>
          <a:p>
            <a:pPr lvl="1"/>
            <a:r>
              <a:rPr lang="ko-KR" altLang="en-US" b="1" dirty="0" smtClean="0"/>
              <a:t>개인 </a:t>
            </a:r>
            <a:r>
              <a:rPr lang="en-US" altLang="ko-KR" b="1" dirty="0" smtClean="0"/>
              <a:t>storage account </a:t>
            </a:r>
            <a:r>
              <a:rPr lang="ko-KR" altLang="en-US" b="1" dirty="0" smtClean="0"/>
              <a:t>삭제</a:t>
            </a:r>
            <a:endParaRPr lang="en-US" altLang="ko-KR" dirty="0" smtClean="0"/>
          </a:p>
          <a:p>
            <a:pPr lvl="1"/>
            <a:r>
              <a:rPr lang="en-US" altLang="ko-KR" dirty="0" err="1" smtClean="0"/>
              <a:t>AzureWebJobsStorage</a:t>
            </a:r>
            <a:r>
              <a:rPr lang="en-US" altLang="ko-KR" dirty="0"/>
              <a:t> </a:t>
            </a:r>
            <a:r>
              <a:rPr lang="ko-KR" altLang="en-US" dirty="0" smtClean="0"/>
              <a:t>사용</a:t>
            </a:r>
            <a:endParaRPr lang="en-US" altLang="ko-KR" dirty="0" smtClean="0"/>
          </a:p>
          <a:p>
            <a:r>
              <a:rPr lang="en-US" altLang="ko-KR" dirty="0" smtClean="0"/>
              <a:t>BlobTriggerCSharp1.cs</a:t>
            </a:r>
          </a:p>
          <a:p>
            <a:pPr lvl="1"/>
            <a:r>
              <a:rPr lang="en-US" altLang="ko-KR" dirty="0"/>
              <a:t> </a:t>
            </a:r>
            <a:r>
              <a:rPr lang="en-US" altLang="ko-KR" dirty="0" smtClean="0"/>
              <a:t>”Connection</a:t>
            </a:r>
            <a:r>
              <a:rPr lang="en-US" altLang="ko-KR" dirty="0"/>
              <a:t> = "</a:t>
            </a:r>
            <a:r>
              <a:rPr lang="en-US" altLang="ko-KR" dirty="0" err="1" smtClean="0"/>
              <a:t>AzureWebJobsStorage</a:t>
            </a:r>
            <a:r>
              <a:rPr lang="en-US" altLang="ko-KR" dirty="0" smtClean="0"/>
              <a:t>” </a:t>
            </a:r>
            <a:r>
              <a:rPr lang="ko-KR" altLang="en-US" dirty="0" smtClean="0"/>
              <a:t>로 대체</a:t>
            </a:r>
            <a:endParaRPr lang="en-US" altLang="ko-KR" dirty="0"/>
          </a:p>
        </p:txBody>
      </p:sp>
    </p:spTree>
    <p:extLst>
      <p:ext uri="{BB962C8B-B14F-4D97-AF65-F5344CB8AC3E}">
        <p14:creationId xmlns:p14="http://schemas.microsoft.com/office/powerpoint/2010/main" val="5816780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582" y="1516284"/>
            <a:ext cx="9618562" cy="5127584"/>
          </a:xfrm>
          <a:prstGeom prst="rect">
            <a:avLst/>
          </a:prstGeom>
        </p:spPr>
      </p:pic>
      <p:sp>
        <p:nvSpPr>
          <p:cNvPr id="7" name="TextBox 6"/>
          <p:cNvSpPr txBox="1"/>
          <p:nvPr/>
        </p:nvSpPr>
        <p:spPr>
          <a:xfrm>
            <a:off x="2048719" y="347241"/>
            <a:ext cx="6759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local.settings.json</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671173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048719" y="347241"/>
            <a:ext cx="86925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local.settings.json</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549" y="1228861"/>
            <a:ext cx="9592510" cy="5629139"/>
          </a:xfrm>
          <a:prstGeom prst="rect">
            <a:avLst/>
          </a:prstGeom>
        </p:spPr>
      </p:pic>
    </p:spTree>
    <p:extLst>
      <p:ext uri="{BB962C8B-B14F-4D97-AF65-F5344CB8AC3E}">
        <p14:creationId xmlns:p14="http://schemas.microsoft.com/office/powerpoint/2010/main" val="28502201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29741" y="416689"/>
            <a:ext cx="76971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BlobTriggerCSharp1.cs</a:t>
            </a: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09" y="1481559"/>
            <a:ext cx="10258393" cy="4896092"/>
          </a:xfrm>
          <a:prstGeom prst="rect">
            <a:avLst/>
          </a:prstGeom>
        </p:spPr>
      </p:pic>
    </p:spTree>
    <p:extLst>
      <p:ext uri="{BB962C8B-B14F-4D97-AF65-F5344CB8AC3E}">
        <p14:creationId xmlns:p14="http://schemas.microsoft.com/office/powerpoint/2010/main" val="10931226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609" y="1632030"/>
            <a:ext cx="10868626" cy="5069711"/>
          </a:xfrm>
          <a:prstGeom prst="rect">
            <a:avLst/>
          </a:prstGeom>
        </p:spPr>
      </p:pic>
      <p:sp>
        <p:nvSpPr>
          <p:cNvPr id="3" name="TextBox 2"/>
          <p:cNvSpPr txBox="1"/>
          <p:nvPr/>
        </p:nvSpPr>
        <p:spPr>
          <a:xfrm>
            <a:off x="2129741" y="416689"/>
            <a:ext cx="76971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BlobTriggerCSharp1.cs</a:t>
            </a:r>
          </a:p>
        </p:txBody>
      </p:sp>
    </p:spTree>
    <p:extLst>
      <p:ext uri="{BB962C8B-B14F-4D97-AF65-F5344CB8AC3E}">
        <p14:creationId xmlns:p14="http://schemas.microsoft.com/office/powerpoint/2010/main" val="33831289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401" y="1321703"/>
            <a:ext cx="11034469" cy="5403187"/>
          </a:xfrm>
          <a:prstGeom prst="rect">
            <a:avLst/>
          </a:prstGeom>
        </p:spPr>
      </p:pic>
      <p:sp>
        <p:nvSpPr>
          <p:cNvPr id="3" name="TextBox 2"/>
          <p:cNvSpPr txBox="1"/>
          <p:nvPr/>
        </p:nvSpPr>
        <p:spPr>
          <a:xfrm>
            <a:off x="2048719" y="347241"/>
            <a:ext cx="6759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function.json</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4279692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367" y="1485799"/>
            <a:ext cx="11100122" cy="5482159"/>
          </a:xfrm>
          <a:prstGeom prst="rect">
            <a:avLst/>
          </a:prstGeom>
        </p:spPr>
      </p:pic>
      <p:sp>
        <p:nvSpPr>
          <p:cNvPr id="5" name="TextBox 4"/>
          <p:cNvSpPr txBox="1"/>
          <p:nvPr/>
        </p:nvSpPr>
        <p:spPr>
          <a:xfrm>
            <a:off x="2048719" y="347241"/>
            <a:ext cx="6759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function.json</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3612752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9806" y="1602104"/>
            <a:ext cx="8632723" cy="4857689"/>
          </a:xfrm>
          <a:prstGeom prst="rect">
            <a:avLst/>
          </a:prstGeom>
        </p:spPr>
      </p:pic>
    </p:spTree>
    <p:extLst>
      <p:ext uri="{BB962C8B-B14F-4D97-AF65-F5344CB8AC3E}">
        <p14:creationId xmlns:p14="http://schemas.microsoft.com/office/powerpoint/2010/main" val="4269350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텍스트 개체 틀 4"/>
          <p:cNvSpPr>
            <a:spLocks noGrp="1"/>
          </p:cNvSpPr>
          <p:nvPr>
            <p:ph type="body" sz="quarter" idx="10"/>
          </p:nvPr>
        </p:nvSpPr>
        <p:spPr>
          <a:xfrm>
            <a:off x="455995" y="1922802"/>
            <a:ext cx="11306469" cy="2442207"/>
          </a:xfrm>
        </p:spPr>
        <p:txBody>
          <a:bodyPr/>
          <a:lstStyle/>
          <a:p>
            <a:r>
              <a:rPr lang="en-US" altLang="ko-KR" dirty="0"/>
              <a:t>Elastic computing is the ability to quickly expand or decrease computer processing, memory, and storage resources to meet changing demands without worrying about capacity planning and engineering for peak usage. Typically controlled by system monitoring tools, elastic computing matches the amount of resources allocated to the amount of resources actually needed without disrupting operations. With cloud elasticity, a company avoids paying for unused capacity or idle resources and doesn't have to worry about investing in the purchase or maintenance of additional resources and equipment.)</a:t>
            </a:r>
          </a:p>
          <a:p>
            <a:endParaRPr lang="ko-KR" altLang="en-US" dirty="0"/>
          </a:p>
        </p:txBody>
      </p:sp>
      <p:sp>
        <p:nvSpPr>
          <p:cNvPr id="7" name="텍스트 개체 틀 6"/>
          <p:cNvSpPr>
            <a:spLocks noGrp="1"/>
          </p:cNvSpPr>
          <p:nvPr>
            <p:ph type="body" sz="quarter" idx="12"/>
          </p:nvPr>
        </p:nvSpPr>
        <p:spPr>
          <a:xfrm>
            <a:off x="6498988" y="5971605"/>
            <a:ext cx="5195110" cy="297774"/>
          </a:xfrm>
        </p:spPr>
        <p:txBody>
          <a:bodyPr/>
          <a:lstStyle/>
          <a:p>
            <a:r>
              <a:rPr lang="en-US" altLang="ko-KR" dirty="0" smtClean="0"/>
              <a:t>Source : </a:t>
            </a:r>
            <a:r>
              <a:rPr lang="en-US" altLang="ko-KR" dirty="0">
                <a:hlinkClick r:id="rId2"/>
              </a:rPr>
              <a:t>https://microsoftlearning.github.io/AZ-900T0x-MicrosoftAzureFundamentals/</a:t>
            </a:r>
            <a:endParaRPr lang="en-US" altLang="ko-KR" dirty="0"/>
          </a:p>
          <a:p>
            <a:endParaRPr lang="ko-KR" altLang="en-US" dirty="0"/>
          </a:p>
        </p:txBody>
      </p:sp>
      <p:sp>
        <p:nvSpPr>
          <p:cNvPr id="3" name="바닥글 개체 틀 2"/>
          <p:cNvSpPr>
            <a:spLocks noGrp="1"/>
          </p:cNvSpPr>
          <p:nvPr>
            <p:ph type="ftr" sz="quarter" idx="3"/>
          </p:nvPr>
        </p:nvSpPr>
        <p:spPr/>
        <p:txBody>
          <a:bodyPr/>
          <a:lstStyle/>
          <a:p>
            <a:r>
              <a:rPr lang="en-US" dirty="0" smtClean="0">
                <a:solidFill>
                  <a:schemeClr val="bg1">
                    <a:lumMod val="65000"/>
                  </a:schemeClr>
                </a:solidFill>
              </a:rPr>
              <a:t>© Microsoft Corporation                                                                                  								                                Azure </a:t>
            </a:r>
            <a:endParaRPr lang="en-US" dirty="0">
              <a:solidFill>
                <a:schemeClr val="bg1">
                  <a:lumMod val="65000"/>
                </a:schemeClr>
              </a:solidFill>
            </a:endParaRPr>
          </a:p>
        </p:txBody>
      </p:sp>
    </p:spTree>
    <p:extLst>
      <p:ext uri="{BB962C8B-B14F-4D97-AF65-F5344CB8AC3E}">
        <p14:creationId xmlns:p14="http://schemas.microsoft.com/office/powerpoint/2010/main" val="409087415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Cloud Service</a:t>
            </a:r>
            <a:endParaRPr lang="ko-KR" altLang="en-US" dirty="0"/>
          </a:p>
        </p:txBody>
      </p:sp>
      <p:sp>
        <p:nvSpPr>
          <p:cNvPr id="5" name="텍스트 개체 틀 4"/>
          <p:cNvSpPr>
            <a:spLocks noGrp="1"/>
          </p:cNvSpPr>
          <p:nvPr>
            <p:ph type="body" sz="quarter" idx="10"/>
          </p:nvPr>
        </p:nvSpPr>
        <p:spPr>
          <a:xfrm>
            <a:off x="404667" y="1295187"/>
            <a:ext cx="11306469" cy="7078861"/>
          </a:xfrm>
        </p:spPr>
        <p:txBody>
          <a:bodyPr/>
          <a:lstStyle/>
          <a:p>
            <a:r>
              <a:rPr lang="en-US" altLang="ko-KR" dirty="0"/>
              <a:t>IaaS (Information as a Service).</a:t>
            </a:r>
          </a:p>
          <a:p>
            <a:r>
              <a:rPr lang="en-US" altLang="ko-KR" dirty="0"/>
              <a:t> </a:t>
            </a:r>
            <a:r>
              <a:rPr lang="en-US" altLang="ko-KR" dirty="0" smtClean="0"/>
              <a:t>IaaS </a:t>
            </a:r>
            <a:r>
              <a:rPr lang="en-US" altLang="ko-KR" dirty="0"/>
              <a:t>is the most basic level of cloud-based solutions, which refers to renting an IT infrastructure as a fully outsourced service. In this category, the cloud provider lets you rent servers, VMs, storage, network and operating systems on a pay-as-you-go basis.</a:t>
            </a:r>
          </a:p>
          <a:p>
            <a:r>
              <a:rPr lang="en-US" altLang="ko-KR" dirty="0"/>
              <a:t>Examples: Amazon EC2 and S3, Google Compute Engine, Windows Azure.</a:t>
            </a:r>
          </a:p>
          <a:p>
            <a:endParaRPr lang="en-US" altLang="ko-KR" dirty="0"/>
          </a:p>
          <a:p>
            <a:r>
              <a:rPr lang="en-US" altLang="ko-KR" dirty="0"/>
              <a:t>PaaS (Platform as a Service). PaaS is the cloud solution where, apart from providing an infrastructure, cloud providers also issue an on-demand computing environment to develop, test, run and collaborate with components such as web servers, database management systems, and software development kits (SDKs) for various programming languages.</a:t>
            </a:r>
          </a:p>
          <a:p>
            <a:r>
              <a:rPr lang="en-US" altLang="ko-KR" dirty="0"/>
              <a:t>Examples: AWS Elastic Beanstalk, </a:t>
            </a:r>
            <a:r>
              <a:rPr lang="en-US" altLang="ko-KR" dirty="0" err="1"/>
              <a:t>Heroku</a:t>
            </a:r>
            <a:r>
              <a:rPr lang="en-US" altLang="ko-KR" dirty="0"/>
              <a:t>, Windows Azure, Force.com, Google App Engine.</a:t>
            </a:r>
          </a:p>
          <a:p>
            <a:endParaRPr lang="en-US" altLang="ko-KR" dirty="0"/>
          </a:p>
          <a:p>
            <a:r>
              <a:rPr lang="en-US" altLang="ko-KR" dirty="0"/>
              <a:t>SaaS (Software as a Service). </a:t>
            </a:r>
          </a:p>
          <a:p>
            <a:r>
              <a:rPr lang="en-US" altLang="ko-KR" dirty="0"/>
              <a:t>SaaS providers offer fully functional web-based application </a:t>
            </a:r>
            <a:r>
              <a:rPr lang="en-US" altLang="ko-KR" dirty="0" err="1"/>
              <a:t>softwares</a:t>
            </a:r>
            <a:r>
              <a:rPr lang="en-US" altLang="ko-KR" dirty="0"/>
              <a:t> tailored to a variety of business needs such as project tracking, web conferencing, marketing automation or business analytics.</a:t>
            </a:r>
          </a:p>
          <a:p>
            <a:r>
              <a:rPr lang="en-US" altLang="ko-KR" dirty="0"/>
              <a:t>Examples: Google Apps, Microsoft Office 365, Gmail, Yahoo and Facebook.</a:t>
            </a:r>
          </a:p>
          <a:p>
            <a:r>
              <a:rPr lang="en-US" altLang="ko-KR" dirty="0" smtClean="0"/>
              <a:t>.</a:t>
            </a:r>
            <a:endParaRPr lang="en-US" altLang="ko-KR" dirty="0"/>
          </a:p>
          <a:p>
            <a:endParaRPr lang="ko-KR" altLang="en-US" dirty="0"/>
          </a:p>
          <a:p>
            <a:endParaRPr lang="en-US" altLang="ko-KR" dirty="0" smtClean="0"/>
          </a:p>
          <a:p>
            <a:endParaRPr lang="en-US" altLang="ko-KR" dirty="0"/>
          </a:p>
          <a:p>
            <a:endParaRPr lang="en-US" altLang="ko-KR" dirty="0"/>
          </a:p>
          <a:p>
            <a:endParaRPr lang="ko-KR" altLang="en-US" dirty="0"/>
          </a:p>
        </p:txBody>
      </p:sp>
      <p:sp>
        <p:nvSpPr>
          <p:cNvPr id="8" name="텍스트 개체 틀 6"/>
          <p:cNvSpPr txBox="1">
            <a:spLocks/>
          </p:cNvSpPr>
          <p:nvPr/>
        </p:nvSpPr>
        <p:spPr>
          <a:xfrm>
            <a:off x="6516026" y="6152209"/>
            <a:ext cx="5195110" cy="297774"/>
          </a:xfrm>
          <a:prstGeom prst="rect">
            <a:avLst/>
          </a:prstGeom>
        </p:spPr>
        <p:txBody>
          <a:bodyPr vert="horz" wrap="square" lIns="0" tIns="0" rIns="0" bIns="0" rtlCol="0">
            <a:spAutoFit/>
          </a:bodyPr>
          <a:lstStyle>
            <a:lvl1pPr marL="0" marR="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sz="98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ko-KR" smtClean="0"/>
              <a:t>Source : </a:t>
            </a:r>
            <a:r>
              <a:rPr lang="en-US" altLang="ko-KR" smtClean="0">
                <a:hlinkClick r:id="rId2"/>
              </a:rPr>
              <a:t>https://microsoftlearning.github.io/AZ-900T0x-MicrosoftAzureFundamentals/</a:t>
            </a:r>
            <a:endParaRPr lang="en-US" altLang="ko-KR" smtClean="0"/>
          </a:p>
          <a:p>
            <a:endParaRPr lang="ko-KR" altLang="en-US" dirty="0"/>
          </a:p>
        </p:txBody>
      </p:sp>
    </p:spTree>
    <p:extLst>
      <p:ext uri="{BB962C8B-B14F-4D97-AF65-F5344CB8AC3E}">
        <p14:creationId xmlns:p14="http://schemas.microsoft.com/office/powerpoint/2010/main" val="157567307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5130" y="1397483"/>
            <a:ext cx="9543495" cy="5193809"/>
          </a:xfrm>
          <a:prstGeom prst="rect">
            <a:avLst/>
          </a:prstGeom>
        </p:spPr>
      </p:pic>
      <p:sp>
        <p:nvSpPr>
          <p:cNvPr id="3" name="TextBox 2"/>
          <p:cNvSpPr txBox="1"/>
          <p:nvPr/>
        </p:nvSpPr>
        <p:spPr>
          <a:xfrm>
            <a:off x="1117601" y="239698"/>
            <a:ext cx="11191630" cy="954107"/>
          </a:xfrm>
          <a:prstGeom prst="rect">
            <a:avLst/>
          </a:prstGeom>
          <a:noFill/>
        </p:spPr>
        <p:txBody>
          <a:bodyPr wrap="square" rtlCol="0">
            <a:spAutoFit/>
          </a:bodyPr>
          <a:lstStyle/>
          <a:p>
            <a:r>
              <a:rPr lang="en-US" altLang="ko-KR" sz="2000" b="1" dirty="0"/>
              <a:t>Infrastructure as a Service (IaaS</a:t>
            </a:r>
            <a:r>
              <a:rPr lang="en-US" altLang="ko-KR" sz="2000" b="1" dirty="0" smtClean="0"/>
              <a:t>),Platform </a:t>
            </a:r>
            <a:r>
              <a:rPr lang="en-US" altLang="ko-KR" sz="2000" b="1" dirty="0"/>
              <a:t>as a Service (PaaS), </a:t>
            </a:r>
            <a:r>
              <a:rPr lang="en-US" altLang="ko-KR" sz="2000" b="1" dirty="0" smtClean="0"/>
              <a:t>Software </a:t>
            </a:r>
            <a:r>
              <a:rPr lang="en-US" altLang="ko-KR" sz="2000" b="1" dirty="0"/>
              <a:t>as a Service </a:t>
            </a:r>
            <a:r>
              <a:rPr lang="en-US" altLang="ko-KR" sz="2000" b="1" dirty="0" smtClean="0"/>
              <a:t>(SaaS</a:t>
            </a:r>
            <a:r>
              <a:rPr lang="en-US" altLang="ko-KR" sz="2000" b="1" dirty="0"/>
              <a:t>)</a:t>
            </a:r>
          </a:p>
          <a:p>
            <a:endParaRPr lang="en-US" altLang="ko-KR" dirty="0"/>
          </a:p>
          <a:p>
            <a:endParaRPr lang="ko-KR" altLang="en-US" dirty="0"/>
          </a:p>
        </p:txBody>
      </p:sp>
      <p:sp>
        <p:nvSpPr>
          <p:cNvPr id="4" name="TextBox 3"/>
          <p:cNvSpPr txBox="1"/>
          <p:nvPr/>
        </p:nvSpPr>
        <p:spPr>
          <a:xfrm>
            <a:off x="320430" y="4853354"/>
            <a:ext cx="1484924" cy="1107996"/>
          </a:xfrm>
          <a:prstGeom prst="rect">
            <a:avLst/>
          </a:prstGeom>
          <a:noFill/>
        </p:spPr>
        <p:txBody>
          <a:bodyPr wrap="square" rtlCol="0">
            <a:spAutoFit/>
          </a:bodyPr>
          <a:lstStyle/>
          <a:p>
            <a:r>
              <a:rPr lang="en-US" altLang="ko-KR" sz="1600" dirty="0"/>
              <a:t>Containers as a Service (</a:t>
            </a:r>
            <a:r>
              <a:rPr lang="en-US" altLang="ko-KR" sz="1600" dirty="0" err="1"/>
              <a:t>CaaS</a:t>
            </a:r>
            <a:r>
              <a:rPr lang="en-US" altLang="ko-KR" sz="1600" dirty="0"/>
              <a:t>)</a:t>
            </a:r>
          </a:p>
          <a:p>
            <a:endParaRPr lang="ko-KR" altLang="en-US" dirty="0"/>
          </a:p>
        </p:txBody>
      </p:sp>
    </p:spTree>
    <p:extLst>
      <p:ext uri="{BB962C8B-B14F-4D97-AF65-F5344CB8AC3E}">
        <p14:creationId xmlns:p14="http://schemas.microsoft.com/office/powerpoint/2010/main" val="26938206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136" y="1147786"/>
            <a:ext cx="8562410" cy="5710213"/>
          </a:xfrm>
          <a:prstGeom prst="rect">
            <a:avLst/>
          </a:prstGeom>
        </p:spPr>
      </p:pic>
      <p:sp>
        <p:nvSpPr>
          <p:cNvPr id="3" name="TextBox 2"/>
          <p:cNvSpPr txBox="1"/>
          <p:nvPr/>
        </p:nvSpPr>
        <p:spPr>
          <a:xfrm>
            <a:off x="674703" y="479394"/>
            <a:ext cx="2645546" cy="461665"/>
          </a:xfrm>
          <a:prstGeom prst="rect">
            <a:avLst/>
          </a:prstGeom>
          <a:noFill/>
        </p:spPr>
        <p:txBody>
          <a:bodyPr wrap="square" rtlCol="0">
            <a:spAutoFit/>
          </a:bodyPr>
          <a:lstStyle/>
          <a:p>
            <a:r>
              <a:rPr lang="en-US" altLang="ko-KR" sz="2400" b="1" dirty="0" smtClean="0"/>
              <a:t>PaaS Platform</a:t>
            </a:r>
            <a:endParaRPr lang="ko-KR" altLang="en-US" sz="2400" b="1" dirty="0"/>
          </a:p>
        </p:txBody>
      </p:sp>
    </p:spTree>
    <p:extLst>
      <p:ext uri="{BB962C8B-B14F-4D97-AF65-F5344CB8AC3E}">
        <p14:creationId xmlns:p14="http://schemas.microsoft.com/office/powerpoint/2010/main" val="5743189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45" y="1141046"/>
            <a:ext cx="10058400" cy="5503419"/>
          </a:xfrm>
          <a:prstGeom prst="rect">
            <a:avLst/>
          </a:prstGeom>
        </p:spPr>
      </p:pic>
      <p:sp>
        <p:nvSpPr>
          <p:cNvPr id="3" name="TextBox 2"/>
          <p:cNvSpPr txBox="1"/>
          <p:nvPr/>
        </p:nvSpPr>
        <p:spPr>
          <a:xfrm>
            <a:off x="1562470" y="479394"/>
            <a:ext cx="2645546" cy="461665"/>
          </a:xfrm>
          <a:prstGeom prst="rect">
            <a:avLst/>
          </a:prstGeom>
          <a:noFill/>
        </p:spPr>
        <p:txBody>
          <a:bodyPr wrap="square" rtlCol="0">
            <a:spAutoFit/>
          </a:bodyPr>
          <a:lstStyle/>
          <a:p>
            <a:r>
              <a:rPr lang="en-US" altLang="ko-KR" sz="2400" b="1" dirty="0" smtClean="0"/>
              <a:t>PaaS Platform</a:t>
            </a:r>
            <a:endParaRPr lang="ko-KR" altLang="en-US" sz="2400" b="1" dirty="0"/>
          </a:p>
        </p:txBody>
      </p:sp>
    </p:spTree>
    <p:extLst>
      <p:ext uri="{BB962C8B-B14F-4D97-AF65-F5344CB8AC3E}">
        <p14:creationId xmlns:p14="http://schemas.microsoft.com/office/powerpoint/2010/main" val="2903764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740" y="930680"/>
            <a:ext cx="8007381" cy="5685692"/>
          </a:xfrm>
          <a:prstGeom prst="rect">
            <a:avLst/>
          </a:prstGeom>
        </p:spPr>
      </p:pic>
    </p:spTree>
    <p:extLst>
      <p:ext uri="{BB962C8B-B14F-4D97-AF65-F5344CB8AC3E}">
        <p14:creationId xmlns:p14="http://schemas.microsoft.com/office/powerpoint/2010/main" val="39299020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a:xfrm>
            <a:off x="501958" y="1333496"/>
            <a:ext cx="11306469" cy="4847481"/>
          </a:xfrm>
        </p:spPr>
        <p:txBody>
          <a:bodyPr/>
          <a:lstStyle/>
          <a:p>
            <a:r>
              <a:rPr lang="en-US" altLang="ko-KR" dirty="0"/>
              <a:t>Private cloud is a type of cloud computing that delivers similar advantages to public cloud, including scalability and self-service, but through a proprietary architecture. Unlike public clouds, which deliver services to multiple organizations, a private cloud is dedicated to the needs and goals of a single organization.</a:t>
            </a:r>
          </a:p>
          <a:p>
            <a:r>
              <a:rPr lang="en-US" altLang="ko-KR" dirty="0"/>
              <a:t>As a result, private cloud is best for businesses with dynamic or unpredictable computing needs that require direct control over their environments, typically to meet security, business governance or regulatory compliance requirements</a:t>
            </a:r>
            <a:r>
              <a:rPr lang="en-US" altLang="ko-KR" dirty="0" smtClean="0"/>
              <a:t>.</a:t>
            </a:r>
          </a:p>
          <a:p>
            <a:endParaRPr lang="en-US" altLang="ko-KR" dirty="0"/>
          </a:p>
          <a:p>
            <a:r>
              <a:rPr lang="en-US" altLang="ko-KR" dirty="0"/>
              <a:t>There are three general cloud deployment models: public, private and hybrid.</a:t>
            </a:r>
          </a:p>
          <a:p>
            <a:r>
              <a:rPr lang="en-US" altLang="ko-KR" dirty="0"/>
              <a:t>A public cloud is where an independent, third-party provider, such as Amazon Web Services (AWS) or Microsoft Azure, owns and maintains compute resources that customers can access over the internet. Public cloud users share these resources, a model known as a multi-tenant environment.</a:t>
            </a:r>
          </a:p>
          <a:p>
            <a:r>
              <a:rPr lang="en-US" altLang="ko-KR" dirty="0"/>
              <a:t>By comparison, a private cloud is created and maintained by an individual enterprise. The private cloud might be based on resources and infrastructure already present in an organization's on-premises data center or on new, separate infrastructure. In both cases, the enterprise itself owns and operates the private cloud.</a:t>
            </a:r>
          </a:p>
          <a:p>
            <a:r>
              <a:rPr lang="en-US" altLang="ko-KR" dirty="0"/>
              <a:t>A hybrid cloud is a model in which a private cloud connects with public cloud infrastructure, allowing an organization to orchestrate workloads across the two environments. In this model, the public cloud effectively becomes an extension of the private cloud to form a single, uniform cloud. A hybrid cloud deployment requires a high level of compatibility between the underlying software and services used by both the public and private clouds.</a:t>
            </a:r>
          </a:p>
          <a:p>
            <a:r>
              <a:rPr lang="en-US" altLang="ko-KR" dirty="0"/>
              <a:t>When an organization properly architects and implements a private cloud, it can provide most of the same benefits found in public clouds, such as user self-service and scalability, as well as the ability to provision and configure virtual machines (VMs) and change or optimize computing resources on demand. An organization can also implement chargeback tools to track computing usage and ensure business units pay only for the resources or services they use</a:t>
            </a:r>
            <a:r>
              <a:rPr lang="en-US" altLang="ko-KR" dirty="0" smtClean="0"/>
              <a:t>.</a:t>
            </a:r>
            <a:endParaRPr lang="en-US" altLang="ko-KR" dirty="0"/>
          </a:p>
        </p:txBody>
      </p:sp>
      <p:sp>
        <p:nvSpPr>
          <p:cNvPr id="7" name="텍스트 개체 틀 6"/>
          <p:cNvSpPr>
            <a:spLocks noGrp="1"/>
          </p:cNvSpPr>
          <p:nvPr>
            <p:ph type="body" sz="quarter" idx="12"/>
          </p:nvPr>
        </p:nvSpPr>
        <p:spPr/>
        <p:txBody>
          <a:bodyPr/>
          <a:lstStyle/>
          <a:p>
            <a:endParaRPr lang="ko-KR" altLang="en-US" dirty="0"/>
          </a:p>
        </p:txBody>
      </p:sp>
      <p:sp>
        <p:nvSpPr>
          <p:cNvPr id="3" name="바닥글 개체 틀 2"/>
          <p:cNvSpPr>
            <a:spLocks noGrp="1"/>
          </p:cNvSpPr>
          <p:nvPr>
            <p:ph type="ftr" sz="quarter" idx="3"/>
          </p:nvPr>
        </p:nvSpPr>
        <p:spPr/>
        <p:txBody>
          <a:bodyPr/>
          <a:lstStyle/>
          <a:p>
            <a:r>
              <a:rPr lang="en-US" smtClean="0">
                <a:solidFill>
                  <a:schemeClr val="bg1">
                    <a:lumMod val="65000"/>
                  </a:schemeClr>
                </a:solidFill>
              </a:rPr>
              <a:t>© Microsoft Corporation                                                                                  								                                Azure </a:t>
            </a:r>
            <a:endParaRPr lang="en-US">
              <a:solidFill>
                <a:schemeClr val="bg1">
                  <a:lumMod val="65000"/>
                </a:schemeClr>
              </a:solidFill>
            </a:endParaRPr>
          </a:p>
        </p:txBody>
      </p:sp>
      <p:sp>
        <p:nvSpPr>
          <p:cNvPr id="8" name="제목 3"/>
          <p:cNvSpPr>
            <a:spLocks noGrp="1"/>
          </p:cNvSpPr>
          <p:nvPr>
            <p:ph type="title"/>
          </p:nvPr>
        </p:nvSpPr>
        <p:spPr/>
        <p:txBody>
          <a:bodyPr/>
          <a:lstStyle/>
          <a:p>
            <a:r>
              <a:rPr lang="en-US" altLang="ko-KR" dirty="0"/>
              <a:t>public, private and </a:t>
            </a:r>
            <a:r>
              <a:rPr lang="en-US" altLang="ko-KR" dirty="0" smtClean="0"/>
              <a:t>hybrid cloud</a:t>
            </a:r>
            <a:endParaRPr lang="ko-KR" altLang="en-US" dirty="0"/>
          </a:p>
        </p:txBody>
      </p:sp>
      <p:sp>
        <p:nvSpPr>
          <p:cNvPr id="9" name="텍스트 개체 틀 6"/>
          <p:cNvSpPr>
            <a:spLocks noGrp="1"/>
          </p:cNvSpPr>
          <p:nvPr>
            <p:ph type="body" sz="quarter" idx="12"/>
          </p:nvPr>
        </p:nvSpPr>
        <p:spPr>
          <a:xfrm>
            <a:off x="6567354" y="6270716"/>
            <a:ext cx="5195110" cy="297774"/>
          </a:xfrm>
        </p:spPr>
        <p:txBody>
          <a:bodyPr/>
          <a:lstStyle/>
          <a:p>
            <a:r>
              <a:rPr lang="en-US" altLang="ko-KR" dirty="0" smtClean="0"/>
              <a:t>Source : </a:t>
            </a:r>
            <a:r>
              <a:rPr lang="en-US" altLang="ko-KR" dirty="0">
                <a:hlinkClick r:id="rId2"/>
              </a:rPr>
              <a:t>https://microsoftlearning.github.io/AZ-900T0x-MicrosoftAzureFundamentals/</a:t>
            </a:r>
            <a:endParaRPr lang="en-US" altLang="ko-KR" dirty="0"/>
          </a:p>
          <a:p>
            <a:endParaRPr lang="ko-KR" altLang="en-US" dirty="0"/>
          </a:p>
        </p:txBody>
      </p:sp>
    </p:spTree>
    <p:extLst>
      <p:ext uri="{BB962C8B-B14F-4D97-AF65-F5344CB8AC3E}">
        <p14:creationId xmlns:p14="http://schemas.microsoft.com/office/powerpoint/2010/main" val="411852308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a:xfrm>
            <a:off x="501958" y="1191959"/>
            <a:ext cx="11306469" cy="3000821"/>
          </a:xfrm>
        </p:spPr>
        <p:txBody>
          <a:bodyPr/>
          <a:lstStyle/>
          <a:p>
            <a:r>
              <a:rPr lang="en-US" altLang="ko-KR" dirty="0" smtClean="0"/>
              <a:t>Private </a:t>
            </a:r>
            <a:r>
              <a:rPr lang="en-US" altLang="ko-KR" dirty="0"/>
              <a:t>clouds are often deployed when public clouds are deemed inappropriate or inadequate for the needs of a business. For example, a public cloud might not provide the level of service availability or uptime that an organization needs. In other cases, the risk of hosting a mission-critical workload in the public cloud might exceed an organization's risk tolerance, or there might be security or regulatory concerns related to the use of a multi-tenant environment. In these cases, an enterprise might opt to invest in a private cloud to realize the benefits of cloud computing, while maintaining total control and ownership of its environment.</a:t>
            </a:r>
          </a:p>
          <a:p>
            <a:r>
              <a:rPr lang="en-US" altLang="ko-KR" dirty="0"/>
              <a:t>However, private clouds also have some disadvantages. First, private cloud technologies, such as increased automation and user self-service, can bring some complexity into an enterprise. These technologies typically require an IT team to </a:t>
            </a:r>
            <a:r>
              <a:rPr lang="en-US" altLang="ko-KR" dirty="0" err="1"/>
              <a:t>rearchitect</a:t>
            </a:r>
            <a:r>
              <a:rPr lang="en-US" altLang="ko-KR" dirty="0"/>
              <a:t> some of its data center infrastructure, as well as adopt additional management tools. As a result, an organization might have to adjust or even increase its IT staff to successfully implement a private cloud. This is different than public cloud, where most of the underlying complexity is handled by the cloud provider.</a:t>
            </a:r>
          </a:p>
          <a:p>
            <a:r>
              <a:rPr lang="en-US" altLang="ko-KR" dirty="0"/>
              <a:t>Another potential disadvantage of private clouds is cost. A benefit of public cloud is cost mitigation through the use of computing as a "utility" -- customers only pay for the resources they use. When a business owns its private cloud, however, it bears all of the acquisition, deployment, support and maintenance costs involved.</a:t>
            </a:r>
          </a:p>
        </p:txBody>
      </p:sp>
      <p:sp>
        <p:nvSpPr>
          <p:cNvPr id="3" name="바닥글 개체 틀 2"/>
          <p:cNvSpPr>
            <a:spLocks noGrp="1"/>
          </p:cNvSpPr>
          <p:nvPr>
            <p:ph type="ftr" sz="quarter" idx="3"/>
          </p:nvPr>
        </p:nvSpPr>
        <p:spPr/>
        <p:txBody>
          <a:bodyPr/>
          <a:lstStyle/>
          <a:p>
            <a:r>
              <a:rPr lang="en-US" smtClean="0">
                <a:solidFill>
                  <a:schemeClr val="bg1">
                    <a:lumMod val="65000"/>
                  </a:schemeClr>
                </a:solidFill>
              </a:rPr>
              <a:t>© Microsoft Corporation                                                                                  								                                Azure </a:t>
            </a:r>
            <a:endParaRPr lang="en-US">
              <a:solidFill>
                <a:schemeClr val="bg1">
                  <a:lumMod val="65000"/>
                </a:schemeClr>
              </a:solidFill>
            </a:endParaRPr>
          </a:p>
        </p:txBody>
      </p:sp>
      <p:sp>
        <p:nvSpPr>
          <p:cNvPr id="9" name="제목 3"/>
          <p:cNvSpPr>
            <a:spLocks noGrp="1"/>
          </p:cNvSpPr>
          <p:nvPr>
            <p:ph type="title"/>
          </p:nvPr>
        </p:nvSpPr>
        <p:spPr/>
        <p:txBody>
          <a:bodyPr/>
          <a:lstStyle/>
          <a:p>
            <a:r>
              <a:rPr lang="en-US" altLang="ko-KR" dirty="0"/>
              <a:t>public, private and </a:t>
            </a:r>
            <a:r>
              <a:rPr lang="en-US" altLang="ko-KR" dirty="0" smtClean="0"/>
              <a:t>hybrid cloud</a:t>
            </a:r>
            <a:endParaRPr lang="ko-KR" altLang="en-US" dirty="0"/>
          </a:p>
        </p:txBody>
      </p:sp>
      <p:sp>
        <p:nvSpPr>
          <p:cNvPr id="10" name="텍스트 개체 틀 6"/>
          <p:cNvSpPr>
            <a:spLocks noGrp="1"/>
          </p:cNvSpPr>
          <p:nvPr>
            <p:ph type="body" sz="quarter" idx="12"/>
          </p:nvPr>
        </p:nvSpPr>
        <p:spPr>
          <a:xfrm>
            <a:off x="6498988" y="5971605"/>
            <a:ext cx="5195110" cy="297774"/>
          </a:xfrm>
        </p:spPr>
        <p:txBody>
          <a:bodyPr/>
          <a:lstStyle/>
          <a:p>
            <a:r>
              <a:rPr lang="en-US" altLang="ko-KR" dirty="0" smtClean="0"/>
              <a:t>Source : </a:t>
            </a:r>
            <a:r>
              <a:rPr lang="en-US" altLang="ko-KR" dirty="0">
                <a:hlinkClick r:id="rId2"/>
              </a:rPr>
              <a:t>https://microsoftlearning.github.io/AZ-900T0x-MicrosoftAzureFundamentals/</a:t>
            </a:r>
            <a:endParaRPr lang="en-US" altLang="ko-KR" dirty="0"/>
          </a:p>
          <a:p>
            <a:endParaRPr lang="ko-KR" altLang="en-US" dirty="0"/>
          </a:p>
        </p:txBody>
      </p:sp>
    </p:spTree>
    <p:extLst>
      <p:ext uri="{BB962C8B-B14F-4D97-AF65-F5344CB8AC3E}">
        <p14:creationId xmlns:p14="http://schemas.microsoft.com/office/powerpoint/2010/main" val="317407973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41">
            <a:extLst>
              <a:ext uri="{FF2B5EF4-FFF2-40B4-BE49-F238E27FC236}">
                <a16:creationId xmlns:a16="http://schemas.microsoft.com/office/drawing/2014/main" id="{4C721F0F-C4C5-492F-9B33-186C050C8C22}"/>
              </a:ext>
            </a:extLst>
          </p:cNvPr>
          <p:cNvSpPr>
            <a:spLocks noGrp="1"/>
          </p:cNvSpPr>
          <p:nvPr>
            <p:ph type="body" sz="quarter" idx="52"/>
          </p:nvPr>
        </p:nvSpPr>
        <p:spPr>
          <a:xfrm>
            <a:off x="197817" y="5249026"/>
            <a:ext cx="1347519" cy="433916"/>
          </a:xfrm>
        </p:spPr>
        <p:txBody>
          <a:bodyPr/>
          <a:lstStyle/>
          <a:p>
            <a:r>
              <a:rPr lang="en-US" dirty="0" smtClean="0"/>
              <a:t>Module no.</a:t>
            </a:r>
            <a:endParaRPr lang="ru-RU" dirty="0"/>
          </a:p>
        </p:txBody>
      </p:sp>
      <p:sp>
        <p:nvSpPr>
          <p:cNvPr id="5" name="Text Placeholder 4">
            <a:extLst>
              <a:ext uri="{FF2B5EF4-FFF2-40B4-BE49-F238E27FC236}">
                <a16:creationId xmlns:a16="http://schemas.microsoft.com/office/drawing/2014/main" id="{0DE6FFD6-9D44-41DB-AAC1-CD1F8CD34A78}"/>
              </a:ext>
            </a:extLst>
          </p:cNvPr>
          <p:cNvSpPr>
            <a:spLocks noGrp="1"/>
          </p:cNvSpPr>
          <p:nvPr>
            <p:ph type="body" sz="quarter" idx="15"/>
          </p:nvPr>
        </p:nvSpPr>
        <p:spPr>
          <a:xfrm>
            <a:off x="745212" y="4480761"/>
            <a:ext cx="512064" cy="511200"/>
          </a:xfrm>
        </p:spPr>
        <p:txBody>
          <a:bodyPr/>
          <a:lstStyle/>
          <a:p>
            <a:r>
              <a:rPr lang="en-US" dirty="0" smtClean="0"/>
              <a:t>M1</a:t>
            </a:r>
            <a:endParaRPr lang="ru-RU" dirty="0"/>
          </a:p>
        </p:txBody>
      </p:sp>
      <p:sp>
        <p:nvSpPr>
          <p:cNvPr id="8" name="Text Placeholder 7">
            <a:extLst>
              <a:ext uri="{FF2B5EF4-FFF2-40B4-BE49-F238E27FC236}">
                <a16:creationId xmlns:a16="http://schemas.microsoft.com/office/drawing/2014/main" id="{CD81C728-63C0-455D-83A0-AAEFA4662CBA}"/>
              </a:ext>
            </a:extLst>
          </p:cNvPr>
          <p:cNvSpPr>
            <a:spLocks noGrp="1"/>
          </p:cNvSpPr>
          <p:nvPr>
            <p:ph type="body" sz="quarter" idx="18"/>
          </p:nvPr>
        </p:nvSpPr>
        <p:spPr>
          <a:xfrm>
            <a:off x="1593789" y="4480761"/>
            <a:ext cx="512064" cy="511200"/>
          </a:xfrm>
        </p:spPr>
        <p:txBody>
          <a:bodyPr/>
          <a:lstStyle/>
          <a:p>
            <a:r>
              <a:rPr lang="en-US" dirty="0" smtClean="0"/>
              <a:t>M2</a:t>
            </a:r>
            <a:endParaRPr lang="ru-RU" dirty="0"/>
          </a:p>
        </p:txBody>
      </p:sp>
      <p:sp>
        <p:nvSpPr>
          <p:cNvPr id="18" name="Text Placeholder 17">
            <a:extLst>
              <a:ext uri="{FF2B5EF4-FFF2-40B4-BE49-F238E27FC236}">
                <a16:creationId xmlns:a16="http://schemas.microsoft.com/office/drawing/2014/main" id="{CEABBA18-E17D-48CF-9E66-669FB88E847B}"/>
              </a:ext>
            </a:extLst>
          </p:cNvPr>
          <p:cNvSpPr>
            <a:spLocks noGrp="1"/>
          </p:cNvSpPr>
          <p:nvPr>
            <p:ph type="body" sz="quarter" idx="28"/>
          </p:nvPr>
        </p:nvSpPr>
        <p:spPr>
          <a:xfrm>
            <a:off x="1177935" y="1847242"/>
            <a:ext cx="1946770" cy="288663"/>
          </a:xfrm>
        </p:spPr>
        <p:txBody>
          <a:bodyPr>
            <a:noAutofit/>
          </a:bodyPr>
          <a:lstStyle/>
          <a:p>
            <a:r>
              <a:rPr lang="en-US" dirty="0" smtClean="0"/>
              <a:t>Basic-</a:t>
            </a:r>
            <a:r>
              <a:rPr lang="ko-KR" altLang="en-US" dirty="0" err="1" smtClean="0"/>
              <a:t>화면설계</a:t>
            </a:r>
            <a:r>
              <a:rPr lang="en-US" altLang="ko-KR" dirty="0" smtClean="0"/>
              <a:t>/</a:t>
            </a:r>
            <a:r>
              <a:rPr lang="ko-KR" altLang="en-US" dirty="0" smtClean="0"/>
              <a:t>구현</a:t>
            </a:r>
            <a:endParaRPr lang="ru-RU" dirty="0"/>
          </a:p>
        </p:txBody>
      </p:sp>
      <p:sp>
        <p:nvSpPr>
          <p:cNvPr id="19" name="Text Placeholder 18">
            <a:extLst>
              <a:ext uri="{FF2B5EF4-FFF2-40B4-BE49-F238E27FC236}">
                <a16:creationId xmlns:a16="http://schemas.microsoft.com/office/drawing/2014/main" id="{DF7D1B6F-BF88-4A62-A7E4-C4BF285B3D0B}"/>
              </a:ext>
            </a:extLst>
          </p:cNvPr>
          <p:cNvSpPr>
            <a:spLocks noGrp="1"/>
          </p:cNvSpPr>
          <p:nvPr>
            <p:ph type="body" sz="quarter" idx="29"/>
          </p:nvPr>
        </p:nvSpPr>
        <p:spPr>
          <a:xfrm>
            <a:off x="1200538" y="2210758"/>
            <a:ext cx="1639552" cy="485673"/>
          </a:xfrm>
        </p:spPr>
        <p:txBody>
          <a:bodyPr>
            <a:normAutofit fontScale="92500" lnSpcReduction="20000"/>
          </a:bodyPr>
          <a:lstStyle/>
          <a:p>
            <a:r>
              <a:rPr lang="en-US" sz="1500" b="1" dirty="0" smtClean="0"/>
              <a:t>HTML/CSS</a:t>
            </a:r>
            <a:r>
              <a:rPr lang="en-US" sz="1500" b="1" dirty="0"/>
              <a:t/>
            </a:r>
            <a:br>
              <a:rPr lang="en-US" sz="1500" b="1" dirty="0"/>
            </a:br>
            <a:r>
              <a:rPr lang="en-US" sz="1500" b="1" dirty="0" err="1" smtClean="0"/>
              <a:t>Javascript</a:t>
            </a:r>
            <a:endParaRPr lang="en-US" sz="1500" b="1" dirty="0" smtClean="0"/>
          </a:p>
          <a:p>
            <a:r>
              <a:rPr lang="en-US" sz="1500" b="1" dirty="0" err="1" smtClean="0"/>
              <a:t>Jquer</a:t>
            </a:r>
            <a:r>
              <a:rPr lang="en-US" b="1" dirty="0" err="1" smtClean="0"/>
              <a:t>y</a:t>
            </a:r>
            <a:endParaRPr lang="ru-RU" b="1" dirty="0"/>
          </a:p>
        </p:txBody>
      </p:sp>
      <p:sp>
        <p:nvSpPr>
          <p:cNvPr id="11" name="Text Placeholder 10">
            <a:extLst>
              <a:ext uri="{FF2B5EF4-FFF2-40B4-BE49-F238E27FC236}">
                <a16:creationId xmlns:a16="http://schemas.microsoft.com/office/drawing/2014/main" id="{AC7194FB-73D5-401F-B211-EAB60F245F51}"/>
              </a:ext>
            </a:extLst>
          </p:cNvPr>
          <p:cNvSpPr>
            <a:spLocks noGrp="1"/>
          </p:cNvSpPr>
          <p:nvPr>
            <p:ph type="body" sz="quarter" idx="21"/>
          </p:nvPr>
        </p:nvSpPr>
        <p:spPr/>
        <p:txBody>
          <a:bodyPr/>
          <a:lstStyle/>
          <a:p>
            <a:r>
              <a:rPr lang="en-US" dirty="0" smtClean="0"/>
              <a:t>M3</a:t>
            </a:r>
            <a:endParaRPr lang="ru-RU" dirty="0"/>
          </a:p>
        </p:txBody>
      </p:sp>
      <p:sp>
        <p:nvSpPr>
          <p:cNvPr id="26" name="Text Placeholder 25">
            <a:extLst>
              <a:ext uri="{FF2B5EF4-FFF2-40B4-BE49-F238E27FC236}">
                <a16:creationId xmlns:a16="http://schemas.microsoft.com/office/drawing/2014/main" id="{4EF89BDD-F9DD-4083-B77B-BF62328A6F81}"/>
              </a:ext>
            </a:extLst>
          </p:cNvPr>
          <p:cNvSpPr>
            <a:spLocks noGrp="1"/>
          </p:cNvSpPr>
          <p:nvPr>
            <p:ph type="body" sz="quarter" idx="36"/>
          </p:nvPr>
        </p:nvSpPr>
        <p:spPr>
          <a:xfrm>
            <a:off x="1891526" y="3021419"/>
            <a:ext cx="1613743" cy="463232"/>
          </a:xfrm>
        </p:spPr>
        <p:txBody>
          <a:bodyPr>
            <a:normAutofit fontScale="62500" lnSpcReduction="20000"/>
          </a:bodyPr>
          <a:lstStyle/>
          <a:p>
            <a:r>
              <a:rPr lang="en-US" sz="2500" dirty="0" smtClean="0"/>
              <a:t>Framework:</a:t>
            </a:r>
          </a:p>
          <a:p>
            <a:r>
              <a:rPr lang="en-US" altLang="ko-KR" sz="2500" dirty="0"/>
              <a:t>UI </a:t>
            </a:r>
            <a:r>
              <a:rPr lang="ko-KR" altLang="en-US" sz="2500" dirty="0"/>
              <a:t>구현 </a:t>
            </a:r>
            <a:r>
              <a:rPr lang="en-US" altLang="ko-KR" sz="2500" dirty="0"/>
              <a:t>React</a:t>
            </a:r>
          </a:p>
          <a:p>
            <a:endParaRPr lang="en-US" dirty="0" smtClean="0"/>
          </a:p>
          <a:p>
            <a:endParaRPr lang="ru-RU" dirty="0"/>
          </a:p>
        </p:txBody>
      </p:sp>
      <p:sp>
        <p:nvSpPr>
          <p:cNvPr id="14" name="Text Placeholder 13">
            <a:extLst>
              <a:ext uri="{FF2B5EF4-FFF2-40B4-BE49-F238E27FC236}">
                <a16:creationId xmlns:a16="http://schemas.microsoft.com/office/drawing/2014/main" id="{A1EEC145-CEE8-40E6-BD87-A2190560F3A6}"/>
              </a:ext>
            </a:extLst>
          </p:cNvPr>
          <p:cNvSpPr>
            <a:spLocks noGrp="1"/>
          </p:cNvSpPr>
          <p:nvPr>
            <p:ph type="body" sz="quarter" idx="24"/>
          </p:nvPr>
        </p:nvSpPr>
        <p:spPr/>
        <p:txBody>
          <a:bodyPr/>
          <a:lstStyle/>
          <a:p>
            <a:r>
              <a:rPr lang="en-US" dirty="0" smtClean="0"/>
              <a:t>M4</a:t>
            </a:r>
            <a:endParaRPr lang="ru-RU" dirty="0"/>
          </a:p>
        </p:txBody>
      </p:sp>
      <p:sp>
        <p:nvSpPr>
          <p:cNvPr id="9" name="Text Placeholder 8">
            <a:extLst>
              <a:ext uri="{FF2B5EF4-FFF2-40B4-BE49-F238E27FC236}">
                <a16:creationId xmlns:a16="http://schemas.microsoft.com/office/drawing/2014/main" id="{50DD5136-63CE-40C2-B92D-B35A783C3EEC}"/>
              </a:ext>
            </a:extLst>
          </p:cNvPr>
          <p:cNvSpPr>
            <a:spLocks noGrp="1"/>
          </p:cNvSpPr>
          <p:nvPr>
            <p:ph type="body" sz="quarter" idx="19"/>
          </p:nvPr>
        </p:nvSpPr>
        <p:spPr/>
        <p:txBody>
          <a:bodyPr/>
          <a:lstStyle/>
          <a:p>
            <a:r>
              <a:rPr lang="en-US" dirty="0" smtClean="0"/>
              <a:t>M5</a:t>
            </a:r>
            <a:endParaRPr lang="ru-RU" dirty="0"/>
          </a:p>
        </p:txBody>
      </p:sp>
      <p:sp>
        <p:nvSpPr>
          <p:cNvPr id="20" name="Text Placeholder 19">
            <a:extLst>
              <a:ext uri="{FF2B5EF4-FFF2-40B4-BE49-F238E27FC236}">
                <a16:creationId xmlns:a16="http://schemas.microsoft.com/office/drawing/2014/main" id="{9C256C0A-79CA-475F-AC8B-ADBD1785D990}"/>
              </a:ext>
            </a:extLst>
          </p:cNvPr>
          <p:cNvSpPr>
            <a:spLocks noGrp="1"/>
          </p:cNvSpPr>
          <p:nvPr>
            <p:ph type="body" sz="quarter" idx="30"/>
          </p:nvPr>
        </p:nvSpPr>
        <p:spPr/>
        <p:txBody>
          <a:bodyPr>
            <a:normAutofit fontScale="92500"/>
          </a:bodyPr>
          <a:lstStyle/>
          <a:p>
            <a:r>
              <a:rPr lang="en-US" dirty="0" smtClean="0"/>
              <a:t>Program Lang.</a:t>
            </a:r>
            <a:endParaRPr lang="ru-RU" dirty="0"/>
          </a:p>
        </p:txBody>
      </p:sp>
      <p:sp>
        <p:nvSpPr>
          <p:cNvPr id="21" name="Text Placeholder 20">
            <a:extLst>
              <a:ext uri="{FF2B5EF4-FFF2-40B4-BE49-F238E27FC236}">
                <a16:creationId xmlns:a16="http://schemas.microsoft.com/office/drawing/2014/main" id="{852EFE12-C208-47B2-99E4-9B42D2DE1800}"/>
              </a:ext>
            </a:extLst>
          </p:cNvPr>
          <p:cNvSpPr>
            <a:spLocks noGrp="1"/>
          </p:cNvSpPr>
          <p:nvPr>
            <p:ph type="body" sz="quarter" idx="31"/>
          </p:nvPr>
        </p:nvSpPr>
        <p:spPr/>
        <p:txBody>
          <a:bodyPr>
            <a:normAutofit lnSpcReduction="10000"/>
          </a:bodyPr>
          <a:lstStyle/>
          <a:p>
            <a:r>
              <a:rPr lang="en-US" dirty="0" smtClean="0"/>
              <a:t>Java</a:t>
            </a:r>
            <a:r>
              <a:rPr lang="en-US" dirty="0"/>
              <a:t/>
            </a:r>
            <a:br>
              <a:rPr lang="en-US" dirty="0"/>
            </a:br>
            <a:r>
              <a:rPr lang="en-US" dirty="0" smtClean="0"/>
              <a:t>Python</a:t>
            </a:r>
          </a:p>
          <a:p>
            <a:r>
              <a:rPr lang="en-US" dirty="0" smtClean="0"/>
              <a:t>Node JS</a:t>
            </a:r>
            <a:endParaRPr lang="ru-RU" dirty="0"/>
          </a:p>
        </p:txBody>
      </p:sp>
      <p:sp>
        <p:nvSpPr>
          <p:cNvPr id="10" name="Text Placeholder 9">
            <a:extLst>
              <a:ext uri="{FF2B5EF4-FFF2-40B4-BE49-F238E27FC236}">
                <a16:creationId xmlns:a16="http://schemas.microsoft.com/office/drawing/2014/main" id="{C969D070-CF40-4F0C-9A6E-9F65C13F5DFA}"/>
              </a:ext>
            </a:extLst>
          </p:cNvPr>
          <p:cNvSpPr>
            <a:spLocks noGrp="1"/>
          </p:cNvSpPr>
          <p:nvPr>
            <p:ph type="body" sz="quarter" idx="20"/>
          </p:nvPr>
        </p:nvSpPr>
        <p:spPr>
          <a:xfrm>
            <a:off x="4732060" y="4499320"/>
            <a:ext cx="512064" cy="511200"/>
          </a:xfrm>
        </p:spPr>
        <p:txBody>
          <a:bodyPr/>
          <a:lstStyle/>
          <a:p>
            <a:r>
              <a:rPr lang="en-US" dirty="0" smtClean="0"/>
              <a:t>M6</a:t>
            </a:r>
            <a:endParaRPr lang="ru-RU" dirty="0"/>
          </a:p>
        </p:txBody>
      </p:sp>
      <p:sp>
        <p:nvSpPr>
          <p:cNvPr id="28" name="Text Placeholder 27">
            <a:extLst>
              <a:ext uri="{FF2B5EF4-FFF2-40B4-BE49-F238E27FC236}">
                <a16:creationId xmlns:a16="http://schemas.microsoft.com/office/drawing/2014/main" id="{0FF3EA77-78AC-4A32-9E95-D54A064A152E}"/>
              </a:ext>
            </a:extLst>
          </p:cNvPr>
          <p:cNvSpPr>
            <a:spLocks noGrp="1"/>
          </p:cNvSpPr>
          <p:nvPr>
            <p:ph type="body" sz="quarter" idx="38"/>
          </p:nvPr>
        </p:nvSpPr>
        <p:spPr>
          <a:xfrm>
            <a:off x="4426315" y="2600229"/>
            <a:ext cx="1563281" cy="426692"/>
          </a:xfrm>
        </p:spPr>
        <p:txBody>
          <a:bodyPr>
            <a:normAutofit fontScale="92500"/>
          </a:bodyPr>
          <a:lstStyle/>
          <a:p>
            <a:r>
              <a:rPr lang="ko-KR" altLang="en-US" dirty="0" smtClean="0"/>
              <a:t>서버프로그램 구현</a:t>
            </a:r>
            <a:endParaRPr lang="en-US" altLang="ko-KR" dirty="0" smtClean="0"/>
          </a:p>
          <a:p>
            <a:r>
              <a:rPr lang="en-US" dirty="0" smtClean="0"/>
              <a:t>(</a:t>
            </a:r>
            <a:r>
              <a:rPr lang="en-US" dirty="0" err="1" smtClean="0"/>
              <a:t>JSP&amp;Dervelet</a:t>
            </a:r>
            <a:endParaRPr lang="ru-RU" dirty="0"/>
          </a:p>
        </p:txBody>
      </p:sp>
      <p:sp>
        <p:nvSpPr>
          <p:cNvPr id="7" name="Text Placeholder 6">
            <a:extLst>
              <a:ext uri="{FF2B5EF4-FFF2-40B4-BE49-F238E27FC236}">
                <a16:creationId xmlns:a16="http://schemas.microsoft.com/office/drawing/2014/main" id="{E13ABDA7-ECC3-448C-90A5-2A1F1AAE8DAA}"/>
              </a:ext>
            </a:extLst>
          </p:cNvPr>
          <p:cNvSpPr>
            <a:spLocks noGrp="1"/>
          </p:cNvSpPr>
          <p:nvPr>
            <p:ph type="body" sz="quarter" idx="17"/>
          </p:nvPr>
        </p:nvSpPr>
        <p:spPr>
          <a:xfrm>
            <a:off x="5378348" y="4504540"/>
            <a:ext cx="512064" cy="511200"/>
          </a:xfrm>
        </p:spPr>
        <p:txBody>
          <a:bodyPr/>
          <a:lstStyle/>
          <a:p>
            <a:r>
              <a:rPr lang="en-US" dirty="0" smtClean="0"/>
              <a:t>M7</a:t>
            </a:r>
            <a:endParaRPr lang="ru-RU" dirty="0"/>
          </a:p>
        </p:txBody>
      </p:sp>
      <p:sp>
        <p:nvSpPr>
          <p:cNvPr id="12" name="Text Placeholder 11">
            <a:extLst>
              <a:ext uri="{FF2B5EF4-FFF2-40B4-BE49-F238E27FC236}">
                <a16:creationId xmlns:a16="http://schemas.microsoft.com/office/drawing/2014/main" id="{779776AC-BBEA-45A2-8614-267670F3238B}"/>
              </a:ext>
            </a:extLst>
          </p:cNvPr>
          <p:cNvSpPr>
            <a:spLocks noGrp="1"/>
          </p:cNvSpPr>
          <p:nvPr>
            <p:ph type="body" sz="quarter" idx="22"/>
          </p:nvPr>
        </p:nvSpPr>
        <p:spPr>
          <a:xfrm>
            <a:off x="6132944" y="4450039"/>
            <a:ext cx="512064" cy="511200"/>
          </a:xfrm>
        </p:spPr>
        <p:txBody>
          <a:bodyPr/>
          <a:lstStyle/>
          <a:p>
            <a:r>
              <a:rPr lang="en-US" dirty="0" smtClean="0"/>
              <a:t>M8</a:t>
            </a:r>
            <a:endParaRPr lang="ru-RU" dirty="0"/>
          </a:p>
        </p:txBody>
      </p:sp>
      <p:sp>
        <p:nvSpPr>
          <p:cNvPr id="13" name="Text Placeholder 12">
            <a:extLst>
              <a:ext uri="{FF2B5EF4-FFF2-40B4-BE49-F238E27FC236}">
                <a16:creationId xmlns:a16="http://schemas.microsoft.com/office/drawing/2014/main" id="{3BDE26A9-98E4-4278-9CCA-FDF80D7BCB0B}"/>
              </a:ext>
            </a:extLst>
          </p:cNvPr>
          <p:cNvSpPr>
            <a:spLocks noGrp="1"/>
          </p:cNvSpPr>
          <p:nvPr>
            <p:ph type="body" sz="quarter" idx="23"/>
          </p:nvPr>
        </p:nvSpPr>
        <p:spPr>
          <a:xfrm>
            <a:off x="6743470" y="4431860"/>
            <a:ext cx="512064" cy="511200"/>
          </a:xfrm>
        </p:spPr>
        <p:txBody>
          <a:bodyPr/>
          <a:lstStyle/>
          <a:p>
            <a:r>
              <a:rPr lang="en-US" dirty="0" smtClean="0"/>
              <a:t>M9</a:t>
            </a:r>
            <a:endParaRPr lang="ru-RU" dirty="0"/>
          </a:p>
        </p:txBody>
      </p:sp>
      <p:sp>
        <p:nvSpPr>
          <p:cNvPr id="30" name="Text Placeholder 29">
            <a:extLst>
              <a:ext uri="{FF2B5EF4-FFF2-40B4-BE49-F238E27FC236}">
                <a16:creationId xmlns:a16="http://schemas.microsoft.com/office/drawing/2014/main" id="{B0524F03-867F-4C67-853A-F1E9F715E3F5}"/>
              </a:ext>
            </a:extLst>
          </p:cNvPr>
          <p:cNvSpPr>
            <a:spLocks noGrp="1"/>
          </p:cNvSpPr>
          <p:nvPr>
            <p:ph type="body" sz="quarter" idx="40"/>
          </p:nvPr>
        </p:nvSpPr>
        <p:spPr>
          <a:xfrm>
            <a:off x="7869967" y="3208780"/>
            <a:ext cx="1613195" cy="143754"/>
          </a:xfrm>
        </p:spPr>
        <p:txBody>
          <a:bodyPr>
            <a:noAutofit/>
          </a:bodyPr>
          <a:lstStyle/>
          <a:p>
            <a:r>
              <a:rPr lang="ko-KR" altLang="en-US" dirty="0" smtClean="0"/>
              <a:t>빅 데이터 시각화</a:t>
            </a:r>
            <a:endParaRPr lang="ru-RU" dirty="0"/>
          </a:p>
        </p:txBody>
      </p:sp>
      <p:sp>
        <p:nvSpPr>
          <p:cNvPr id="15" name="Text Placeholder 14">
            <a:extLst>
              <a:ext uri="{FF2B5EF4-FFF2-40B4-BE49-F238E27FC236}">
                <a16:creationId xmlns:a16="http://schemas.microsoft.com/office/drawing/2014/main" id="{845B16A7-66D7-491E-B411-35DE633BF022}"/>
              </a:ext>
            </a:extLst>
          </p:cNvPr>
          <p:cNvSpPr>
            <a:spLocks noGrp="1"/>
          </p:cNvSpPr>
          <p:nvPr>
            <p:ph type="body" sz="quarter" idx="25"/>
          </p:nvPr>
        </p:nvSpPr>
        <p:spPr>
          <a:xfrm>
            <a:off x="7323070" y="4443135"/>
            <a:ext cx="512064" cy="511200"/>
          </a:xfrm>
        </p:spPr>
        <p:txBody>
          <a:bodyPr/>
          <a:lstStyle/>
          <a:p>
            <a:r>
              <a:rPr lang="en-US" dirty="0" smtClean="0"/>
              <a:t>M10</a:t>
            </a:r>
            <a:endParaRPr lang="ru-RU" dirty="0"/>
          </a:p>
        </p:txBody>
      </p:sp>
      <p:sp>
        <p:nvSpPr>
          <p:cNvPr id="38" name="Text Placeholder 37">
            <a:extLst>
              <a:ext uri="{FF2B5EF4-FFF2-40B4-BE49-F238E27FC236}">
                <a16:creationId xmlns:a16="http://schemas.microsoft.com/office/drawing/2014/main" id="{0DD0D442-57A3-48A3-9B81-C55887F870EF}"/>
              </a:ext>
            </a:extLst>
          </p:cNvPr>
          <p:cNvSpPr>
            <a:spLocks noGrp="1"/>
          </p:cNvSpPr>
          <p:nvPr>
            <p:ph type="body" sz="quarter" idx="48"/>
          </p:nvPr>
        </p:nvSpPr>
        <p:spPr>
          <a:xfrm>
            <a:off x="8002804" y="3623095"/>
            <a:ext cx="1347519" cy="191562"/>
          </a:xfrm>
        </p:spPr>
        <p:txBody>
          <a:bodyPr>
            <a:noAutofit/>
          </a:bodyPr>
          <a:lstStyle/>
          <a:p>
            <a:r>
              <a:rPr lang="ko-KR" altLang="en-US" dirty="0" err="1" smtClean="0"/>
              <a:t>머신러닝기반</a:t>
            </a:r>
            <a:r>
              <a:rPr lang="ko-KR" altLang="en-US" dirty="0" smtClean="0"/>
              <a:t> 빅데이터 분석</a:t>
            </a:r>
            <a:endParaRPr lang="ru-RU" dirty="0"/>
          </a:p>
        </p:txBody>
      </p:sp>
      <p:sp>
        <p:nvSpPr>
          <p:cNvPr id="16" name="Text Placeholder 15">
            <a:extLst>
              <a:ext uri="{FF2B5EF4-FFF2-40B4-BE49-F238E27FC236}">
                <a16:creationId xmlns:a16="http://schemas.microsoft.com/office/drawing/2014/main" id="{DD7A67F9-07A4-4887-965F-8C865CFFF177}"/>
              </a:ext>
            </a:extLst>
          </p:cNvPr>
          <p:cNvSpPr>
            <a:spLocks noGrp="1"/>
          </p:cNvSpPr>
          <p:nvPr>
            <p:ph type="body" sz="quarter" idx="26"/>
          </p:nvPr>
        </p:nvSpPr>
        <p:spPr>
          <a:xfrm>
            <a:off x="7897207" y="4439032"/>
            <a:ext cx="512064" cy="511200"/>
          </a:xfrm>
        </p:spPr>
        <p:txBody>
          <a:bodyPr/>
          <a:lstStyle/>
          <a:p>
            <a:r>
              <a:rPr lang="en-US" dirty="0" smtClean="0"/>
              <a:t>M11</a:t>
            </a:r>
            <a:endParaRPr lang="ru-RU" dirty="0"/>
          </a:p>
        </p:txBody>
      </p:sp>
      <p:sp>
        <p:nvSpPr>
          <p:cNvPr id="24" name="Text Placeholder 23">
            <a:extLst>
              <a:ext uri="{FF2B5EF4-FFF2-40B4-BE49-F238E27FC236}">
                <a16:creationId xmlns:a16="http://schemas.microsoft.com/office/drawing/2014/main" id="{F5B38C21-816E-4C71-811F-F06E292FABA5}"/>
              </a:ext>
            </a:extLst>
          </p:cNvPr>
          <p:cNvSpPr>
            <a:spLocks noGrp="1"/>
          </p:cNvSpPr>
          <p:nvPr>
            <p:ph type="body" sz="quarter" idx="34"/>
          </p:nvPr>
        </p:nvSpPr>
        <p:spPr>
          <a:xfrm>
            <a:off x="8555067" y="1720065"/>
            <a:ext cx="2369288" cy="732326"/>
          </a:xfrm>
        </p:spPr>
        <p:txBody>
          <a:bodyPr>
            <a:normAutofit fontScale="85000" lnSpcReduction="10000"/>
          </a:bodyPr>
          <a:lstStyle/>
          <a:p>
            <a:r>
              <a:rPr lang="en-US" sz="1800" dirty="0" smtClean="0"/>
              <a:t>Infra-structure</a:t>
            </a:r>
          </a:p>
          <a:p>
            <a:r>
              <a:rPr lang="en-US" altLang="ko-KR" sz="1800" dirty="0"/>
              <a:t>AWS/Azure </a:t>
            </a:r>
            <a:endParaRPr lang="en-US" altLang="ko-KR" sz="1800" dirty="0" smtClean="0"/>
          </a:p>
          <a:p>
            <a:r>
              <a:rPr lang="ko-KR" altLang="en-US" sz="1800" dirty="0" err="1" smtClean="0"/>
              <a:t>클라우드</a:t>
            </a:r>
            <a:r>
              <a:rPr lang="en-US" altLang="ko-KR" sz="1800" dirty="0" smtClean="0"/>
              <a:t> </a:t>
            </a:r>
            <a:r>
              <a:rPr lang="ko-KR" altLang="en-US" sz="1800" dirty="0"/>
              <a:t>플랫폼 서비스</a:t>
            </a:r>
            <a:endParaRPr lang="ru-RU" altLang="ko-KR" sz="1800" dirty="0"/>
          </a:p>
          <a:p>
            <a:endParaRPr lang="ru-RU" dirty="0"/>
          </a:p>
        </p:txBody>
      </p:sp>
      <p:sp>
        <p:nvSpPr>
          <p:cNvPr id="17" name="Text Placeholder 16">
            <a:extLst>
              <a:ext uri="{FF2B5EF4-FFF2-40B4-BE49-F238E27FC236}">
                <a16:creationId xmlns:a16="http://schemas.microsoft.com/office/drawing/2014/main" id="{2F98D2FA-E493-4101-AD52-A047BD3A9EEC}"/>
              </a:ext>
            </a:extLst>
          </p:cNvPr>
          <p:cNvSpPr>
            <a:spLocks noGrp="1"/>
          </p:cNvSpPr>
          <p:nvPr>
            <p:ph type="body" sz="quarter" idx="27"/>
          </p:nvPr>
        </p:nvSpPr>
        <p:spPr>
          <a:xfrm>
            <a:off x="8703264" y="4499320"/>
            <a:ext cx="512064" cy="511200"/>
          </a:xfrm>
        </p:spPr>
        <p:txBody>
          <a:bodyPr/>
          <a:lstStyle/>
          <a:p>
            <a:r>
              <a:rPr lang="en-US" dirty="0" smtClean="0"/>
              <a:t>M12</a:t>
            </a:r>
            <a:endParaRPr lang="ru-RU" dirty="0"/>
          </a:p>
        </p:txBody>
      </p:sp>
      <p:sp>
        <p:nvSpPr>
          <p:cNvPr id="32" name="Text Placeholder 31">
            <a:extLst>
              <a:ext uri="{FF2B5EF4-FFF2-40B4-BE49-F238E27FC236}">
                <a16:creationId xmlns:a16="http://schemas.microsoft.com/office/drawing/2014/main" id="{2762CDA7-30BF-4CCA-8854-A0EEDE3E0D31}"/>
              </a:ext>
            </a:extLst>
          </p:cNvPr>
          <p:cNvSpPr>
            <a:spLocks noGrp="1"/>
          </p:cNvSpPr>
          <p:nvPr>
            <p:ph type="body" sz="quarter" idx="42"/>
          </p:nvPr>
        </p:nvSpPr>
        <p:spPr>
          <a:xfrm>
            <a:off x="10579592" y="3345775"/>
            <a:ext cx="1347519" cy="191562"/>
          </a:xfrm>
        </p:spPr>
        <p:txBody>
          <a:bodyPr>
            <a:noAutofit/>
          </a:bodyPr>
          <a:lstStyle/>
          <a:p>
            <a:r>
              <a:rPr lang="ko-KR" altLang="en-US" dirty="0" err="1" smtClean="0"/>
              <a:t>클라우드기반</a:t>
            </a:r>
            <a:r>
              <a:rPr lang="ko-KR" altLang="en-US" dirty="0" smtClean="0"/>
              <a:t> </a:t>
            </a:r>
            <a:r>
              <a:rPr lang="en-US" altLang="ko-KR" dirty="0" smtClean="0"/>
              <a:t>AI </a:t>
            </a:r>
            <a:r>
              <a:rPr lang="ko-KR" altLang="en-US" dirty="0" smtClean="0"/>
              <a:t>및 </a:t>
            </a:r>
            <a:r>
              <a:rPr lang="en-US" altLang="ko-KR" dirty="0" smtClean="0"/>
              <a:t>DevOps</a:t>
            </a:r>
            <a:endParaRPr lang="ru-RU" dirty="0"/>
          </a:p>
        </p:txBody>
      </p:sp>
      <p:sp>
        <p:nvSpPr>
          <p:cNvPr id="6" name="Text Placeholder 5">
            <a:extLst>
              <a:ext uri="{FF2B5EF4-FFF2-40B4-BE49-F238E27FC236}">
                <a16:creationId xmlns:a16="http://schemas.microsoft.com/office/drawing/2014/main" id="{01EE1927-7D1B-4EF8-8D12-044F21335554}"/>
              </a:ext>
            </a:extLst>
          </p:cNvPr>
          <p:cNvSpPr>
            <a:spLocks noGrp="1"/>
          </p:cNvSpPr>
          <p:nvPr>
            <p:ph type="body" sz="quarter" idx="16"/>
          </p:nvPr>
        </p:nvSpPr>
        <p:spPr>
          <a:xfrm>
            <a:off x="9676027" y="4504527"/>
            <a:ext cx="512064" cy="511200"/>
          </a:xfrm>
        </p:spPr>
        <p:txBody>
          <a:bodyPr/>
          <a:lstStyle/>
          <a:p>
            <a:r>
              <a:rPr lang="en-US" dirty="0" smtClean="0"/>
              <a:t>M13</a:t>
            </a:r>
            <a:endParaRPr lang="ru-RU" dirty="0"/>
          </a:p>
        </p:txBody>
      </p:sp>
      <p:sp>
        <p:nvSpPr>
          <p:cNvPr id="40" name="Text Placeholder 39">
            <a:extLst>
              <a:ext uri="{FF2B5EF4-FFF2-40B4-BE49-F238E27FC236}">
                <a16:creationId xmlns:a16="http://schemas.microsoft.com/office/drawing/2014/main" id="{3FE7C6AB-DD13-4671-966D-83BF4BD955B3}"/>
              </a:ext>
            </a:extLst>
          </p:cNvPr>
          <p:cNvSpPr>
            <a:spLocks noGrp="1"/>
          </p:cNvSpPr>
          <p:nvPr>
            <p:ph type="body" sz="quarter" idx="50"/>
          </p:nvPr>
        </p:nvSpPr>
        <p:spPr>
          <a:xfrm>
            <a:off x="9667719" y="2652874"/>
            <a:ext cx="1347519" cy="191562"/>
          </a:xfrm>
        </p:spPr>
        <p:txBody>
          <a:bodyPr>
            <a:noAutofit/>
          </a:bodyPr>
          <a:lstStyle/>
          <a:p>
            <a:r>
              <a:rPr lang="ko-KR" altLang="en-US" dirty="0" err="1" smtClean="0"/>
              <a:t>클라우드</a:t>
            </a:r>
            <a:r>
              <a:rPr lang="ko-KR" altLang="en-US" dirty="0" smtClean="0"/>
              <a:t> 기반 빅데이터 분석</a:t>
            </a:r>
            <a:endParaRPr lang="ru-RU" dirty="0"/>
          </a:p>
        </p:txBody>
      </p:sp>
      <p:sp>
        <p:nvSpPr>
          <p:cNvPr id="44" name="Text Placeholder 43">
            <a:extLst>
              <a:ext uri="{FF2B5EF4-FFF2-40B4-BE49-F238E27FC236}">
                <a16:creationId xmlns:a16="http://schemas.microsoft.com/office/drawing/2014/main" id="{54C0AF05-A269-45EE-929A-BC26018538E5}"/>
              </a:ext>
            </a:extLst>
          </p:cNvPr>
          <p:cNvSpPr>
            <a:spLocks noGrp="1"/>
          </p:cNvSpPr>
          <p:nvPr>
            <p:ph type="body" sz="quarter" idx="54"/>
          </p:nvPr>
        </p:nvSpPr>
        <p:spPr/>
        <p:txBody>
          <a:bodyPr/>
          <a:lstStyle/>
          <a:p>
            <a:r>
              <a:rPr lang="en-US" sz="2000" dirty="0" smtClean="0"/>
              <a:t>Front-end </a:t>
            </a:r>
            <a:r>
              <a:rPr lang="ko-KR" altLang="en-US" sz="2000" dirty="0" smtClean="0"/>
              <a:t>개발</a:t>
            </a:r>
            <a:endParaRPr lang="ru-RU" sz="2000" dirty="0"/>
          </a:p>
        </p:txBody>
      </p:sp>
      <p:sp>
        <p:nvSpPr>
          <p:cNvPr id="46" name="Text Placeholder 45">
            <a:extLst>
              <a:ext uri="{FF2B5EF4-FFF2-40B4-BE49-F238E27FC236}">
                <a16:creationId xmlns:a16="http://schemas.microsoft.com/office/drawing/2014/main" id="{D8E57D63-075B-4DE0-9ADB-263C468EBD73}"/>
              </a:ext>
            </a:extLst>
          </p:cNvPr>
          <p:cNvSpPr>
            <a:spLocks noGrp="1"/>
          </p:cNvSpPr>
          <p:nvPr>
            <p:ph type="body" sz="quarter" idx="56"/>
          </p:nvPr>
        </p:nvSpPr>
        <p:spPr/>
        <p:txBody>
          <a:bodyPr/>
          <a:lstStyle/>
          <a:p>
            <a:r>
              <a:rPr lang="en-US" sz="2000" dirty="0" smtClean="0"/>
              <a:t>Back-end </a:t>
            </a:r>
            <a:r>
              <a:rPr lang="ko-KR" altLang="en-US" sz="2000" dirty="0" smtClean="0"/>
              <a:t>개발</a:t>
            </a:r>
            <a:r>
              <a:rPr lang="en-US" sz="2000" dirty="0" smtClean="0"/>
              <a:t>.</a:t>
            </a:r>
            <a:endParaRPr lang="ru-RU" sz="2000" dirty="0"/>
          </a:p>
        </p:txBody>
      </p:sp>
      <p:sp>
        <p:nvSpPr>
          <p:cNvPr id="48" name="Text Placeholder 47">
            <a:extLst>
              <a:ext uri="{FF2B5EF4-FFF2-40B4-BE49-F238E27FC236}">
                <a16:creationId xmlns:a16="http://schemas.microsoft.com/office/drawing/2014/main" id="{24F6810E-C12A-46BE-A784-B3DDA61EAC4C}"/>
              </a:ext>
            </a:extLst>
          </p:cNvPr>
          <p:cNvSpPr>
            <a:spLocks noGrp="1"/>
          </p:cNvSpPr>
          <p:nvPr>
            <p:ph type="body" sz="quarter" idx="58"/>
          </p:nvPr>
        </p:nvSpPr>
        <p:spPr/>
        <p:txBody>
          <a:bodyPr/>
          <a:lstStyle/>
          <a:p>
            <a:r>
              <a:rPr lang="en-US" sz="2000" dirty="0" smtClean="0"/>
              <a:t>Big-Data </a:t>
            </a:r>
            <a:r>
              <a:rPr lang="ko-KR" altLang="en-US" sz="2000" dirty="0" smtClean="0"/>
              <a:t>분석</a:t>
            </a:r>
            <a:endParaRPr lang="ru-RU" sz="2000" dirty="0"/>
          </a:p>
        </p:txBody>
      </p:sp>
      <p:sp>
        <p:nvSpPr>
          <p:cNvPr id="50" name="Text Placeholder 49">
            <a:extLst>
              <a:ext uri="{FF2B5EF4-FFF2-40B4-BE49-F238E27FC236}">
                <a16:creationId xmlns:a16="http://schemas.microsoft.com/office/drawing/2014/main" id="{0D19C2C1-9969-4248-BF4B-BF5599A3C0B3}"/>
              </a:ext>
            </a:extLst>
          </p:cNvPr>
          <p:cNvSpPr>
            <a:spLocks noGrp="1"/>
          </p:cNvSpPr>
          <p:nvPr>
            <p:ph type="body" sz="quarter" idx="60"/>
          </p:nvPr>
        </p:nvSpPr>
        <p:spPr/>
        <p:txBody>
          <a:bodyPr/>
          <a:lstStyle/>
          <a:p>
            <a:r>
              <a:rPr lang="ko-KR" altLang="en-US" sz="2000" dirty="0" err="1" smtClean="0"/>
              <a:t>클라우드</a:t>
            </a:r>
            <a:r>
              <a:rPr lang="ko-KR" altLang="en-US" sz="2000" dirty="0" smtClean="0"/>
              <a:t> 엔지니어링</a:t>
            </a:r>
            <a:endParaRPr lang="ru-RU" sz="2000" dirty="0"/>
          </a:p>
        </p:txBody>
      </p:sp>
      <p:sp>
        <p:nvSpPr>
          <p:cNvPr id="53"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6231583" y="2135906"/>
            <a:ext cx="1937461" cy="118613"/>
          </a:xfrm>
        </p:spPr>
        <p:txBody>
          <a:bodyPr>
            <a:noAutofit/>
          </a:bodyPr>
          <a:lstStyle/>
          <a:p>
            <a:r>
              <a:rPr lang="ko-KR" altLang="en-US" dirty="0" smtClean="0"/>
              <a:t>빅데이터 프로그래밍</a:t>
            </a:r>
            <a:endParaRPr lang="ru-RU" dirty="0"/>
          </a:p>
        </p:txBody>
      </p:sp>
      <p:sp>
        <p:nvSpPr>
          <p:cNvPr id="54"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7119278" y="2587041"/>
            <a:ext cx="1347519" cy="191562"/>
          </a:xfrm>
        </p:spPr>
        <p:txBody>
          <a:bodyPr>
            <a:noAutofit/>
          </a:bodyPr>
          <a:lstStyle/>
          <a:p>
            <a:r>
              <a:rPr lang="ko-KR" altLang="en-US" dirty="0" smtClean="0"/>
              <a:t>빅데이터 분석</a:t>
            </a:r>
            <a:r>
              <a:rPr lang="en-US" altLang="ko-KR" dirty="0" smtClean="0"/>
              <a:t>-ETL</a:t>
            </a:r>
            <a:endParaRPr lang="ru-RU" dirty="0"/>
          </a:p>
        </p:txBody>
      </p:sp>
      <p:sp>
        <p:nvSpPr>
          <p:cNvPr id="60"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6325742" y="1814131"/>
            <a:ext cx="1347519" cy="191562"/>
          </a:xfrm>
        </p:spPr>
        <p:txBody>
          <a:bodyPr>
            <a:normAutofit lnSpcReduction="10000"/>
          </a:bodyPr>
          <a:lstStyle/>
          <a:p>
            <a:r>
              <a:rPr lang="ko-KR" altLang="en-US" dirty="0"/>
              <a:t>데이터베이스</a:t>
            </a:r>
            <a:endParaRPr lang="ru-RU" altLang="ko-KR" dirty="0"/>
          </a:p>
        </p:txBody>
      </p:sp>
      <p:sp>
        <p:nvSpPr>
          <p:cNvPr id="61"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2374238" y="3756069"/>
            <a:ext cx="1347519" cy="191562"/>
          </a:xfrm>
        </p:spPr>
        <p:txBody>
          <a:bodyPr>
            <a:noAutofit/>
          </a:bodyPr>
          <a:lstStyle/>
          <a:p>
            <a:r>
              <a:rPr lang="ko-KR" altLang="en-US" dirty="0" smtClean="0"/>
              <a:t>모바일</a:t>
            </a:r>
            <a:r>
              <a:rPr lang="en-US" altLang="ko-KR" dirty="0" smtClean="0"/>
              <a:t> </a:t>
            </a:r>
            <a:r>
              <a:rPr lang="ko-KR" altLang="en-US" dirty="0" smtClean="0"/>
              <a:t>프로그래밍</a:t>
            </a:r>
            <a:endParaRPr lang="ru-RU" dirty="0"/>
          </a:p>
        </p:txBody>
      </p:sp>
      <p:sp>
        <p:nvSpPr>
          <p:cNvPr id="62"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5459184" y="3746174"/>
            <a:ext cx="1347519" cy="191562"/>
          </a:xfrm>
        </p:spPr>
        <p:txBody>
          <a:bodyPr>
            <a:normAutofit lnSpcReduction="10000"/>
          </a:bodyPr>
          <a:lstStyle/>
          <a:p>
            <a:r>
              <a:rPr lang="en-US" altLang="ko-KR" dirty="0" smtClean="0"/>
              <a:t>Spring Boot</a:t>
            </a:r>
            <a:endParaRPr lang="ru-RU" dirty="0"/>
          </a:p>
        </p:txBody>
      </p:sp>
      <p:sp>
        <p:nvSpPr>
          <p:cNvPr id="64" name="텍스트 개체 틀 63"/>
          <p:cNvSpPr>
            <a:spLocks noGrp="1"/>
          </p:cNvSpPr>
          <p:nvPr>
            <p:ph type="body" sz="quarter" idx="46"/>
          </p:nvPr>
        </p:nvSpPr>
        <p:spPr/>
        <p:txBody>
          <a:bodyPr>
            <a:noAutofit/>
          </a:bodyPr>
          <a:lstStyle/>
          <a:p>
            <a:r>
              <a:rPr lang="en-US" altLang="ko-KR" dirty="0" smtClean="0"/>
              <a:t>Spring Framework</a:t>
            </a:r>
            <a:endParaRPr lang="ko-KR" altLang="en-US" dirty="0"/>
          </a:p>
        </p:txBody>
      </p:sp>
      <p:sp>
        <p:nvSpPr>
          <p:cNvPr id="69" name="제목 68"/>
          <p:cNvSpPr>
            <a:spLocks noGrp="1"/>
          </p:cNvSpPr>
          <p:nvPr>
            <p:ph type="title"/>
          </p:nvPr>
        </p:nvSpPr>
        <p:spPr>
          <a:xfrm>
            <a:off x="1723734" y="277096"/>
            <a:ext cx="8818418" cy="469116"/>
          </a:xfrm>
        </p:spPr>
        <p:txBody>
          <a:bodyPr>
            <a:normAutofit fontScale="90000"/>
          </a:bodyPr>
          <a:lstStyle/>
          <a:p>
            <a:r>
              <a:rPr lang="ko-KR" altLang="en-US" dirty="0" smtClean="0"/>
              <a:t>빅데이터 </a:t>
            </a:r>
            <a:r>
              <a:rPr lang="en-US" altLang="ko-KR" dirty="0" smtClean="0"/>
              <a:t>full-stack </a:t>
            </a:r>
            <a:r>
              <a:rPr lang="ko-KR" altLang="en-US" dirty="0" smtClean="0"/>
              <a:t>개발자 교과과정 </a:t>
            </a:r>
            <a:r>
              <a:rPr lang="ko-KR" altLang="en-US" dirty="0" err="1" smtClean="0"/>
              <a:t>로드맵</a:t>
            </a:r>
            <a:endParaRPr lang="ko-KR" altLang="en-US" dirty="0"/>
          </a:p>
        </p:txBody>
      </p:sp>
      <p:cxnSp>
        <p:nvCxnSpPr>
          <p:cNvPr id="39" name="직선 연결선 38">
            <a:extLst>
              <a:ext uri="{FF2B5EF4-FFF2-40B4-BE49-F238E27FC236}">
                <a16:creationId xmlns:a16="http://schemas.microsoft.com/office/drawing/2014/main" id="{91783D2F-737E-4797-9853-8C85BE37E236}"/>
              </a:ext>
            </a:extLst>
          </p:cNvPr>
          <p:cNvCxnSpPr/>
          <p:nvPr/>
        </p:nvCxnSpPr>
        <p:spPr>
          <a:xfrm>
            <a:off x="45720" y="780011"/>
            <a:ext cx="12192000" cy="0"/>
          </a:xfrm>
          <a:prstGeom prst="line">
            <a:avLst/>
          </a:prstGeom>
          <a:noFill/>
          <a:ln w="6350" cap="flat" cmpd="sng" algn="ctr">
            <a:solidFill>
              <a:srgbClr val="024B80"/>
            </a:solidFill>
            <a:prstDash val="solid"/>
            <a:miter lim="800000"/>
          </a:ln>
          <a:effectLst/>
        </p:spPr>
      </p:cxnSp>
    </p:spTree>
    <p:extLst>
      <p:ext uri="{BB962C8B-B14F-4D97-AF65-F5344CB8AC3E}">
        <p14:creationId xmlns:p14="http://schemas.microsoft.com/office/powerpoint/2010/main" val="10347293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smtClean="0">
                <a:solidFill>
                  <a:schemeClr val="bg1"/>
                </a:solidFill>
                <a:latin typeface="맑은 고딕" panose="020B0503020000020004" pitchFamily="50" charset="-127"/>
                <a:ea typeface="맑은 고딕" panose="020B0503020000020004" pitchFamily="50" charset="-127"/>
              </a:rPr>
              <a:t>Certification</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pPr marL="342900" indent="-342900">
              <a:buFont typeface="Wingdings" panose="05000000000000000000" pitchFamily="2" charset="2"/>
              <a:buChar char="§"/>
            </a:pPr>
            <a:r>
              <a:rPr lang="en-US" altLang="ko-KR" sz="2800" dirty="0" smtClean="0"/>
              <a:t>Azure</a:t>
            </a:r>
          </a:p>
          <a:p>
            <a:pPr marL="342900" indent="-342900">
              <a:buFont typeface="Wingdings" panose="05000000000000000000" pitchFamily="2" charset="2"/>
              <a:buChar char="§"/>
            </a:pPr>
            <a:r>
              <a:rPr lang="en-US" altLang="ko-KR" sz="2800" dirty="0" smtClean="0"/>
              <a:t>AWS </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310712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a:t/>
            </a:r>
            <a:br>
              <a:rPr lang="ko-KR" altLang="en-US" dirty="0"/>
            </a:br>
            <a:r>
              <a:rPr lang="en-US" altLang="ko-KR" dirty="0"/>
              <a:t>Microsoft Azure </a:t>
            </a:r>
            <a:r>
              <a:rPr lang="ko-KR" altLang="en-US" dirty="0" smtClean="0"/>
              <a:t>자격증</a:t>
            </a:r>
            <a:endParaRPr lang="ko-KR" altLang="en-US" dirty="0"/>
          </a:p>
        </p:txBody>
      </p:sp>
      <p:sp>
        <p:nvSpPr>
          <p:cNvPr id="3" name="내용 개체 틀 2"/>
          <p:cNvSpPr>
            <a:spLocks noGrp="1"/>
          </p:cNvSpPr>
          <p:nvPr>
            <p:ph sz="quarter" idx="10"/>
          </p:nvPr>
        </p:nvSpPr>
        <p:spPr/>
        <p:txBody>
          <a:bodyPr>
            <a:normAutofit/>
          </a:bodyPr>
          <a:lstStyle/>
          <a:p>
            <a:r>
              <a:rPr lang="en-US" altLang="ko-KR" dirty="0" smtClean="0"/>
              <a:t>Azure </a:t>
            </a:r>
            <a:r>
              <a:rPr lang="en-US" altLang="ko-KR" dirty="0"/>
              <a:t>Fundamentals</a:t>
            </a:r>
          </a:p>
          <a:p>
            <a:r>
              <a:rPr lang="en-US" altLang="ko-KR" dirty="0"/>
              <a:t>Azure Administrator Associate (</a:t>
            </a:r>
            <a:r>
              <a:rPr lang="ko-KR" altLang="en-US" dirty="0"/>
              <a:t>시스템 운영</a:t>
            </a:r>
            <a:r>
              <a:rPr lang="en-US" altLang="ko-KR" dirty="0"/>
              <a:t>)</a:t>
            </a:r>
          </a:p>
          <a:p>
            <a:r>
              <a:rPr lang="en-US" altLang="ko-KR" dirty="0"/>
              <a:t>Azure Developer Associate  (</a:t>
            </a:r>
            <a:r>
              <a:rPr lang="ko-KR" altLang="en-US" dirty="0"/>
              <a:t>개발</a:t>
            </a:r>
            <a:r>
              <a:rPr lang="en-US" altLang="ko-KR" dirty="0"/>
              <a:t>)</a:t>
            </a:r>
          </a:p>
          <a:p>
            <a:r>
              <a:rPr lang="en-US" altLang="ko-KR" dirty="0"/>
              <a:t>Azure Solutions Architect Expert (</a:t>
            </a:r>
            <a:r>
              <a:rPr lang="ko-KR" altLang="en-US" dirty="0" err="1"/>
              <a:t>아키텍트</a:t>
            </a:r>
            <a:r>
              <a:rPr lang="ko-KR" altLang="en-US" dirty="0"/>
              <a:t> 설계</a:t>
            </a:r>
            <a:r>
              <a:rPr lang="en-US" altLang="ko-KR" dirty="0"/>
              <a:t>)</a:t>
            </a:r>
          </a:p>
          <a:p>
            <a:r>
              <a:rPr lang="en-US" altLang="ko-KR" dirty="0"/>
              <a:t>Azure DevOps Engineer Expert (</a:t>
            </a:r>
            <a:r>
              <a:rPr lang="ko-KR" altLang="en-US" dirty="0" err="1"/>
              <a:t>데브옵스</a:t>
            </a:r>
            <a:r>
              <a:rPr lang="en-US" altLang="ko-KR" dirty="0"/>
              <a:t>)</a:t>
            </a:r>
          </a:p>
          <a:p>
            <a:r>
              <a:rPr lang="en-US" altLang="ko-KR" dirty="0"/>
              <a:t>Azure Security Engineer Associate (</a:t>
            </a:r>
            <a:r>
              <a:rPr lang="ko-KR" altLang="en-US" dirty="0"/>
              <a:t>보안 엔지니어</a:t>
            </a:r>
            <a:r>
              <a:rPr lang="en-US" altLang="ko-KR" dirty="0" smtClean="0"/>
              <a:t>)</a:t>
            </a:r>
            <a:endParaRPr lang="en-US" altLang="ko-KR" dirty="0"/>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026450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a:t/>
            </a:r>
            <a:br>
              <a:rPr lang="ko-KR" altLang="en-US" dirty="0"/>
            </a:br>
            <a:r>
              <a:rPr lang="en-US" altLang="ko-KR" dirty="0"/>
              <a:t>Microsoft Azure </a:t>
            </a:r>
            <a:r>
              <a:rPr lang="ko-KR" altLang="en-US" dirty="0" smtClean="0"/>
              <a:t>자격증</a:t>
            </a:r>
            <a:endParaRPr lang="ko-KR" altLang="en-US" dirty="0"/>
          </a:p>
        </p:txBody>
      </p:sp>
      <p:sp>
        <p:nvSpPr>
          <p:cNvPr id="3" name="내용 개체 틀 2"/>
          <p:cNvSpPr>
            <a:spLocks noGrp="1"/>
          </p:cNvSpPr>
          <p:nvPr>
            <p:ph sz="quarter" idx="10"/>
          </p:nvPr>
        </p:nvSpPr>
        <p:spPr/>
        <p:txBody>
          <a:bodyPr>
            <a:normAutofit/>
          </a:bodyPr>
          <a:lstStyle/>
          <a:p>
            <a:endParaRPr lang="en-US" altLang="ko-KR" dirty="0"/>
          </a:p>
          <a:p>
            <a:r>
              <a:rPr lang="en-US" altLang="ko-KR" dirty="0"/>
              <a:t>Azure Data Engineer Associate  (</a:t>
            </a:r>
            <a:r>
              <a:rPr lang="ko-KR" altLang="en-US" dirty="0"/>
              <a:t>데이터 엔지니어</a:t>
            </a:r>
            <a:r>
              <a:rPr lang="en-US" altLang="ko-KR" dirty="0"/>
              <a:t>)</a:t>
            </a:r>
          </a:p>
          <a:p>
            <a:r>
              <a:rPr lang="en-US" altLang="ko-KR" dirty="0"/>
              <a:t>Azure AI Engineer Associate (AI </a:t>
            </a:r>
            <a:r>
              <a:rPr lang="ko-KR" altLang="en-US" dirty="0"/>
              <a:t>엔지니어</a:t>
            </a:r>
            <a:r>
              <a:rPr lang="en-US" altLang="ko-KR" dirty="0"/>
              <a:t>)</a:t>
            </a:r>
          </a:p>
          <a:p>
            <a:r>
              <a:rPr lang="en-US" altLang="ko-KR" dirty="0"/>
              <a:t>Azure Data Scientist Associate (</a:t>
            </a:r>
            <a:r>
              <a:rPr lang="ko-KR" altLang="en-US" dirty="0"/>
              <a:t>데이터 분석</a:t>
            </a:r>
            <a:r>
              <a:rPr lang="en-US" altLang="ko-KR" dirty="0"/>
              <a:t>)</a:t>
            </a:r>
          </a:p>
          <a:p>
            <a:r>
              <a:rPr lang="en-US" altLang="ko-KR" dirty="0"/>
              <a:t>Azure </a:t>
            </a:r>
            <a:r>
              <a:rPr lang="en-US" altLang="ko-KR" dirty="0" err="1"/>
              <a:t>IoT</a:t>
            </a:r>
            <a:r>
              <a:rPr lang="en-US" altLang="ko-KR" dirty="0"/>
              <a:t> Developer (</a:t>
            </a:r>
            <a:r>
              <a:rPr lang="en-US" altLang="ko-KR" dirty="0" err="1"/>
              <a:t>IoT</a:t>
            </a:r>
            <a:r>
              <a:rPr lang="en-US" altLang="ko-KR" dirty="0"/>
              <a:t> </a:t>
            </a:r>
            <a:r>
              <a:rPr lang="ko-KR" altLang="en-US" dirty="0"/>
              <a:t>서비스 개발</a:t>
            </a:r>
            <a:r>
              <a:rPr lang="en-US" altLang="ko-KR" dirty="0"/>
              <a:t>)</a:t>
            </a:r>
          </a:p>
          <a:p>
            <a:r>
              <a:rPr lang="en-US" altLang="ko-KR" dirty="0"/>
              <a:t>Azure Architect for SAP Workloads (SAP </a:t>
            </a:r>
            <a:r>
              <a:rPr lang="ko-KR" altLang="en-US" dirty="0" err="1"/>
              <a:t>설루션</a:t>
            </a:r>
            <a:r>
              <a:rPr lang="ko-KR" altLang="en-US" dirty="0"/>
              <a:t> 배포</a:t>
            </a:r>
            <a:r>
              <a:rPr lang="en-US" altLang="ko-KR" dirty="0"/>
              <a:t>)</a:t>
            </a:r>
          </a:p>
          <a:p>
            <a:pPr marL="0" indent="0">
              <a:buNone/>
            </a:pPr>
            <a:r>
              <a:rPr lang="ko-KR" altLang="en-US" dirty="0"/>
              <a:t/>
            </a:r>
            <a:br>
              <a:rPr lang="ko-KR" altLang="en-US" dirty="0"/>
            </a:br>
            <a:r>
              <a:rPr lang="ko-KR" altLang="en-US" dirty="0"/>
              <a:t/>
            </a:r>
            <a:br>
              <a:rPr lang="ko-KR" altLang="en-US" dirty="0"/>
            </a:br>
            <a:endParaRPr lang="ko-KR" altLang="en-US" dirty="0"/>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32752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sz="quarter" idx="10"/>
          </p:nvPr>
        </p:nvSpPr>
        <p:spPr/>
        <p:txBody>
          <a:bodyPr/>
          <a:lstStyle/>
          <a:p>
            <a:r>
              <a:rPr lang="en-US" altLang="ko-KR" dirty="0">
                <a:hlinkClick r:id="rId2"/>
              </a:rPr>
              <a:t>https://www.examtopics.com/exams/microsoft/az-900</a:t>
            </a:r>
            <a:r>
              <a:rPr lang="en-US" altLang="ko-KR" dirty="0" smtClean="0">
                <a:hlinkClick r:id="rId2"/>
              </a:rPr>
              <a:t>/</a:t>
            </a:r>
            <a:endParaRPr lang="en-US" altLang="ko-KR" dirty="0" smtClean="0"/>
          </a:p>
          <a:p>
            <a:r>
              <a:rPr lang="en-US" altLang="ko-KR" dirty="0">
                <a:hlinkClick r:id="rId3"/>
              </a:rPr>
              <a:t>https://</a:t>
            </a:r>
            <a:r>
              <a:rPr lang="en-US" altLang="ko-KR" dirty="0" smtClean="0">
                <a:hlinkClick r:id="rId3"/>
              </a:rPr>
              <a:t>www.youtube.com/watch?v=QW3u5PK_XJ0</a:t>
            </a:r>
            <a:endParaRPr lang="en-US" altLang="ko-KR" dirty="0" smtClean="0"/>
          </a:p>
          <a:p>
            <a:pPr lvl="2"/>
            <a:r>
              <a:rPr lang="en-US" altLang="ko-KR" dirty="0" smtClean="0"/>
              <a:t>Q. 11:15, 12:15, 13:47, 14:06</a:t>
            </a:r>
          </a:p>
          <a:p>
            <a:pPr lvl="2"/>
            <a:r>
              <a:rPr lang="en-US" altLang="ko-KR" dirty="0"/>
              <a:t>https://www.youtube.com/watch?v=A-_uz7A4MG0</a:t>
            </a:r>
            <a:endParaRPr lang="ko-KR" altLang="en-US" dirty="0"/>
          </a:p>
        </p:txBody>
      </p:sp>
      <p:sp>
        <p:nvSpPr>
          <p:cNvPr id="5" name="제목 1"/>
          <p:cNvSpPr>
            <a:spLocks noGrp="1"/>
          </p:cNvSpPr>
          <p:nvPr>
            <p:ph type="title"/>
          </p:nvPr>
        </p:nvSpPr>
        <p:spPr>
          <a:xfrm>
            <a:off x="2849629" y="279779"/>
            <a:ext cx="6836414" cy="588515"/>
          </a:xfrm>
        </p:spPr>
        <p:txBody>
          <a:bodyPr>
            <a:normAutofit fontScale="90000"/>
          </a:bodyPr>
          <a:lstStyle/>
          <a:p>
            <a:r>
              <a:rPr lang="ko-KR" altLang="en-US" dirty="0"/>
              <a:t/>
            </a:r>
            <a:br>
              <a:rPr lang="ko-KR" altLang="en-US" dirty="0"/>
            </a:br>
            <a:r>
              <a:rPr lang="en-US" altLang="ko-KR" dirty="0"/>
              <a:t>Microsoft Azure </a:t>
            </a:r>
            <a:r>
              <a:rPr lang="ko-KR" altLang="en-US" dirty="0" smtClean="0"/>
              <a:t>자격증</a:t>
            </a:r>
            <a:endParaRPr lang="ko-KR" altLang="en-US" dirty="0"/>
          </a:p>
        </p:txBody>
      </p:sp>
    </p:spTree>
    <p:extLst>
      <p:ext uri="{BB962C8B-B14F-4D97-AF65-F5344CB8AC3E}">
        <p14:creationId xmlns:p14="http://schemas.microsoft.com/office/powerpoint/2010/main" val="525745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sz="quarter" idx="10"/>
          </p:nvPr>
        </p:nvSpPr>
        <p:spPr/>
        <p:txBody>
          <a:bodyPr/>
          <a:lstStyle/>
          <a:p>
            <a:r>
              <a:rPr lang="en-US" altLang="ko-KR" dirty="0">
                <a:hlinkClick r:id="rId2"/>
              </a:rPr>
              <a:t>https://edu.cloudmt.co.kr/certificate-type</a:t>
            </a:r>
            <a:r>
              <a:rPr lang="en-US" altLang="ko-KR" dirty="0" smtClean="0">
                <a:hlinkClick r:id="rId2"/>
              </a:rPr>
              <a:t>/</a:t>
            </a:r>
            <a:endParaRPr lang="en-US" altLang="ko-KR" dirty="0" smtClean="0"/>
          </a:p>
          <a:p>
            <a:endParaRPr lang="en-US" altLang="ko-KR" dirty="0" smtClean="0"/>
          </a:p>
          <a:p>
            <a:r>
              <a:rPr lang="en-US" altLang="ko-KR" dirty="0" smtClean="0"/>
              <a:t>Azure </a:t>
            </a:r>
            <a:r>
              <a:rPr lang="ko-KR" altLang="en-US" dirty="0" smtClean="0"/>
              <a:t>자료 </a:t>
            </a:r>
            <a:r>
              <a:rPr lang="en-US" altLang="ko-KR" dirty="0" smtClean="0"/>
              <a:t>!!!</a:t>
            </a:r>
          </a:p>
          <a:p>
            <a:pPr lvl="2"/>
            <a:r>
              <a:rPr lang="ko-KR" altLang="ko-KR" dirty="0" smtClean="0">
                <a:hlinkClick r:id="rId3"/>
              </a:rPr>
              <a:t>https</a:t>
            </a:r>
            <a:r>
              <a:rPr lang="ko-KR" altLang="ko-KR" dirty="0">
                <a:hlinkClick r:id="rId3"/>
              </a:rPr>
              <a:t>://</a:t>
            </a:r>
            <a:r>
              <a:rPr lang="ko-KR" altLang="ko-KR" dirty="0" smtClean="0">
                <a:hlinkClick r:id="rId3"/>
              </a:rPr>
              <a:t>itastool.tistory.com/38</a:t>
            </a:r>
            <a:r>
              <a:rPr lang="en-US" altLang="ko-KR" dirty="0" smtClean="0"/>
              <a:t>  </a:t>
            </a:r>
          </a:p>
          <a:p>
            <a:pPr lvl="2"/>
            <a:endParaRPr lang="ko-KR" altLang="ko-KR" dirty="0" smtClean="0"/>
          </a:p>
          <a:p>
            <a:pPr lvl="2"/>
            <a:endParaRPr lang="ko-KR" altLang="en-US" dirty="0"/>
          </a:p>
        </p:txBody>
      </p:sp>
      <p:sp>
        <p:nvSpPr>
          <p:cNvPr id="4" name="제목 1"/>
          <p:cNvSpPr>
            <a:spLocks noGrp="1"/>
          </p:cNvSpPr>
          <p:nvPr>
            <p:ph type="title"/>
          </p:nvPr>
        </p:nvSpPr>
        <p:spPr/>
        <p:txBody>
          <a:bodyPr>
            <a:normAutofit fontScale="90000"/>
          </a:bodyPr>
          <a:lstStyle/>
          <a:p>
            <a:r>
              <a:rPr lang="ko-KR" altLang="en-US" dirty="0"/>
              <a:t/>
            </a:r>
            <a:br>
              <a:rPr lang="ko-KR" altLang="en-US" dirty="0"/>
            </a:br>
            <a:r>
              <a:rPr lang="en-US" altLang="ko-KR" dirty="0"/>
              <a:t>Microsoft Azure </a:t>
            </a:r>
            <a:r>
              <a:rPr lang="ko-KR" altLang="en-US" dirty="0" smtClean="0"/>
              <a:t>자격증</a:t>
            </a:r>
            <a:endParaRPr lang="ko-KR" altLang="en-US" dirty="0"/>
          </a:p>
        </p:txBody>
      </p:sp>
    </p:spTree>
    <p:extLst>
      <p:ext uri="{BB962C8B-B14F-4D97-AF65-F5344CB8AC3E}">
        <p14:creationId xmlns:p14="http://schemas.microsoft.com/office/powerpoint/2010/main" val="934190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AWS Certification</a:t>
            </a:r>
            <a:endParaRPr lang="ko-KR" altLang="en-US" dirty="0"/>
          </a:p>
        </p:txBody>
      </p:sp>
      <p:sp>
        <p:nvSpPr>
          <p:cNvPr id="3" name="내용 개체 틀 2"/>
          <p:cNvSpPr>
            <a:spLocks noGrp="1"/>
          </p:cNvSpPr>
          <p:nvPr>
            <p:ph sz="quarter" idx="10"/>
          </p:nvPr>
        </p:nvSpPr>
        <p:spPr/>
        <p:txBody>
          <a:bodyPr/>
          <a:lstStyle/>
          <a:p>
            <a:r>
              <a:rPr lang="en-US" altLang="ko-KR" dirty="0" smtClean="0"/>
              <a:t>bit.ly/</a:t>
            </a:r>
            <a:r>
              <a:rPr lang="en-US" altLang="ko-KR" dirty="0" err="1" smtClean="0"/>
              <a:t>saaguide</a:t>
            </a:r>
            <a:r>
              <a:rPr lang="en-US" altLang="ko-KR" dirty="0"/>
              <a:t> = https://github.com/serithemage/AWSCertifiedSolutionsArchitectUnofficialStudyGuide</a:t>
            </a:r>
            <a:endParaRPr lang="en-US" altLang="ko-KR" dirty="0" smtClean="0"/>
          </a:p>
          <a:p>
            <a:r>
              <a:rPr lang="ko-KR" altLang="en-US" dirty="0" smtClean="0"/>
              <a:t>자격증 소개</a:t>
            </a:r>
            <a:endParaRPr lang="en-US" altLang="ko-KR" dirty="0" smtClean="0"/>
          </a:p>
          <a:p>
            <a:pPr lvl="1"/>
            <a:r>
              <a:rPr lang="en-US" altLang="ko-KR" dirty="0" smtClean="0"/>
              <a:t>https</a:t>
            </a:r>
            <a:r>
              <a:rPr lang="en-US" altLang="ko-KR" dirty="0"/>
              <a:t>://aws.amazon.com/ko/certification/certification-prep/</a:t>
            </a:r>
            <a:endParaRPr lang="ko-KR" altLang="en-US" dirty="0"/>
          </a:p>
        </p:txBody>
      </p:sp>
    </p:spTree>
    <p:extLst>
      <p:ext uri="{BB962C8B-B14F-4D97-AF65-F5344CB8AC3E}">
        <p14:creationId xmlns:p14="http://schemas.microsoft.com/office/powerpoint/2010/main" val="2895505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itle 1">
            <a:extLst>
              <a:ext uri="{FF2B5EF4-FFF2-40B4-BE49-F238E27FC236}">
                <a16:creationId xmlns:a16="http://schemas.microsoft.com/office/drawing/2014/main" id="{4A389CEA-D77A-47F3-BA68-CFD74839F1D5}"/>
              </a:ext>
            </a:extLst>
          </p:cNvPr>
          <p:cNvSpPr txBox="1">
            <a:spLocks noGrp="1"/>
          </p:cNvSpPr>
          <p:nvPr>
            <p:ph type="title" idx="4294967295"/>
          </p:nvPr>
        </p:nvSpPr>
        <p:spPr>
          <a:xfrm>
            <a:off x="2967038" y="1084263"/>
            <a:ext cx="6257925" cy="45878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effectLst/>
                <a:uLnTx/>
                <a:uFillTx/>
                <a:latin typeface="Segoe UI Semibold"/>
                <a:ea typeface="+mn-ea"/>
                <a:cs typeface="Segoe UI" pitchFamily="34" charset="0"/>
              </a:rPr>
              <a:t>GitHub</a:t>
            </a:r>
          </a:p>
        </p:txBody>
      </p:sp>
      <p:grpSp>
        <p:nvGrpSpPr>
          <p:cNvPr id="4" name="Group 3" descr="Collaboration&#10;Attract and retain the best&#10;talent with tools developers know and love&#10;Security&#10;Securely integrate &#10;open source code in &#10;your software&#10;DevOps&#10;Automate workflows &#10;from code to any cloud&#10;&#10;">
            <a:extLst>
              <a:ext uri="{FF2B5EF4-FFF2-40B4-BE49-F238E27FC236}">
                <a16:creationId xmlns:a16="http://schemas.microsoft.com/office/drawing/2014/main" id="{DF43E7E5-5089-47E9-89D0-1AB7FA1FCD46}"/>
              </a:ext>
            </a:extLst>
          </p:cNvPr>
          <p:cNvGrpSpPr/>
          <p:nvPr/>
        </p:nvGrpSpPr>
        <p:grpSpPr>
          <a:xfrm>
            <a:off x="1903651" y="2651165"/>
            <a:ext cx="8670550" cy="3061473"/>
            <a:chOff x="1903651" y="2651165"/>
            <a:chExt cx="8670550" cy="3061473"/>
          </a:xfrm>
        </p:grpSpPr>
        <p:pic>
          <p:nvPicPr>
            <p:cNvPr id="84" name="lock 2" descr="lock">
              <a:extLst>
                <a:ext uri="{FF2B5EF4-FFF2-40B4-BE49-F238E27FC236}">
                  <a16:creationId xmlns:a16="http://schemas.microsoft.com/office/drawing/2014/main" id="{0F5BCD90-D3BE-437A-8451-ED7958032778}"/>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706784" y="2746862"/>
              <a:ext cx="778432" cy="778432"/>
            </a:xfrm>
            <a:prstGeom prst="rect">
              <a:avLst/>
            </a:prstGeom>
          </p:spPr>
        </p:pic>
        <p:grpSp>
          <p:nvGrpSpPr>
            <p:cNvPr id="3" name="Group 2">
              <a:extLst>
                <a:ext uri="{FF2B5EF4-FFF2-40B4-BE49-F238E27FC236}">
                  <a16:creationId xmlns:a16="http://schemas.microsoft.com/office/drawing/2014/main" id="{9B6B028B-A85B-443E-A999-163676804EEE}"/>
                </a:ext>
              </a:extLst>
            </p:cNvPr>
            <p:cNvGrpSpPr/>
            <p:nvPr/>
          </p:nvGrpSpPr>
          <p:grpSpPr>
            <a:xfrm>
              <a:off x="1903651" y="2651165"/>
              <a:ext cx="8670550" cy="3061473"/>
              <a:chOff x="1903651" y="2651165"/>
              <a:chExt cx="8670550" cy="3061473"/>
            </a:xfrm>
          </p:grpSpPr>
          <p:sp>
            <p:nvSpPr>
              <p:cNvPr id="81" name="Rectangle 80">
                <a:extLst>
                  <a:ext uri="{FF2B5EF4-FFF2-40B4-BE49-F238E27FC236}">
                    <a16:creationId xmlns:a16="http://schemas.microsoft.com/office/drawing/2014/main" id="{CEC5BA5E-8BF5-498F-8C8C-FC9966D81FDC}"/>
                  </a:ext>
                </a:extLst>
              </p:cNvPr>
              <p:cNvSpPr/>
              <p:nvPr/>
            </p:nvSpPr>
            <p:spPr bwMode="auto">
              <a:xfrm>
                <a:off x="4888375" y="4003659"/>
                <a:ext cx="241525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Security</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a:cs typeface="+mn-cs"/>
                    <a:sym typeface="Arial"/>
                  </a:rPr>
                  <a:t>Securely integrate and innovate faster with the latest open source code in your software </a:t>
                </a:r>
              </a:p>
            </p:txBody>
          </p:sp>
          <p:sp>
            <p:nvSpPr>
              <p:cNvPr id="80" name="Rectangle 79">
                <a:extLst>
                  <a:ext uri="{FF2B5EF4-FFF2-40B4-BE49-F238E27FC236}">
                    <a16:creationId xmlns:a16="http://schemas.microsoft.com/office/drawing/2014/main" id="{CEB12B83-FF5B-40F5-83AD-0E68FC118209}"/>
                  </a:ext>
                </a:extLst>
              </p:cNvPr>
              <p:cNvSpPr/>
              <p:nvPr/>
            </p:nvSpPr>
            <p:spPr bwMode="auto">
              <a:xfrm>
                <a:off x="1903651" y="4005558"/>
                <a:ext cx="225166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Collaboration</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Attract and retain the best</a:t>
                </a:r>
                <a:b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b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talent with tools developers know and love</a:t>
                </a:r>
              </a:p>
            </p:txBody>
          </p:sp>
          <p:sp>
            <p:nvSpPr>
              <p:cNvPr id="82" name="Rectangle 81">
                <a:extLst>
                  <a:ext uri="{FF2B5EF4-FFF2-40B4-BE49-F238E27FC236}">
                    <a16:creationId xmlns:a16="http://schemas.microsoft.com/office/drawing/2014/main" id="{6FDDE89C-C927-40E7-96A6-BAA37D1D574D}"/>
                  </a:ext>
                </a:extLst>
              </p:cNvPr>
              <p:cNvSpPr/>
              <p:nvPr/>
            </p:nvSpPr>
            <p:spPr bwMode="auto">
              <a:xfrm>
                <a:off x="7831001" y="4005558"/>
                <a:ext cx="274320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FFFFFF"/>
                  </a:buClr>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Helvetica Neue"/>
                  </a:rPr>
                  <a:t>DevOps</a:t>
                </a:r>
              </a:p>
              <a:p>
                <a:pPr marL="0" marR="0" lvl="1" indent="0" algn="ctr" defTabSz="412750" rtl="0" eaLnBrk="1" fontAlgn="auto" latinLnBrk="0" hangingPunct="0">
                  <a:lnSpc>
                    <a:spcPct val="100000"/>
                  </a:lnSpc>
                  <a:spcBef>
                    <a:spcPts val="60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Streamline and automate the deployment process </a:t>
                </a:r>
              </a:p>
              <a:p>
                <a:pPr marL="0" marR="0" lvl="1" indent="0" algn="ctr" defTabSz="412750" rtl="0" eaLnBrk="1" fontAlgn="auto" latinLnBrk="0" hangingPunct="0">
                  <a:lnSpc>
                    <a:spcPct val="100000"/>
                  </a:lnSpc>
                  <a:spcBef>
                    <a:spcPts val="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to save time and money</a:t>
                </a:r>
                <a:endPar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a:endParaRPr>
              </a:p>
            </p:txBody>
          </p:sp>
          <p:pic>
            <p:nvPicPr>
              <p:cNvPr id="83" name="Graphic 82" descr="hands, partner, partnership, handshake">
                <a:extLst>
                  <a:ext uri="{FF2B5EF4-FFF2-40B4-BE49-F238E27FC236}">
                    <a16:creationId xmlns:a16="http://schemas.microsoft.com/office/drawing/2014/main" id="{CFA5CF31-4AB9-43E4-B7A0-892FA9D4AB1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663276" y="2794288"/>
                <a:ext cx="732410" cy="683580"/>
              </a:xfrm>
              <a:prstGeom prst="rect">
                <a:avLst/>
              </a:prstGeom>
            </p:spPr>
          </p:pic>
          <p:grpSp>
            <p:nvGrpSpPr>
              <p:cNvPr id="85" name="code samples" descr="code samples">
                <a:extLst>
                  <a:ext uri="{FF2B5EF4-FFF2-40B4-BE49-F238E27FC236}">
                    <a16:creationId xmlns:a16="http://schemas.microsoft.com/office/drawing/2014/main" id="{32CD989C-0A89-4F9D-99F2-7097FB24D9FF}"/>
                  </a:ext>
                </a:extLst>
              </p:cNvPr>
              <p:cNvGrpSpPr/>
              <p:nvPr/>
            </p:nvGrpSpPr>
            <p:grpSpPr>
              <a:xfrm>
                <a:off x="8677607" y="2651165"/>
                <a:ext cx="969828" cy="969826"/>
                <a:chOff x="2518439" y="3861516"/>
                <a:chExt cx="558221" cy="558221"/>
              </a:xfrm>
            </p:grpSpPr>
            <p:sp>
              <p:nvSpPr>
                <p:cNvPr id="86" name="Freeform: Shape 85">
                  <a:extLst>
                    <a:ext uri="{FF2B5EF4-FFF2-40B4-BE49-F238E27FC236}">
                      <a16:creationId xmlns:a16="http://schemas.microsoft.com/office/drawing/2014/main" id="{6AE9B4BF-918C-4670-865A-8F4BAFA81B7F}"/>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1B16A91-3584-4609-9B2E-47E553499766}"/>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E0578E45-7445-497E-AB92-6B57C5974A21}"/>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C30FE83-4D6E-4D25-BCFF-FF652E324DF0}"/>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0BBAA62-2BED-4FAE-A275-340E0B51DA1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Tree>
    <p:extLst>
      <p:ext uri="{BB962C8B-B14F-4D97-AF65-F5344CB8AC3E}">
        <p14:creationId xmlns:p14="http://schemas.microsoft.com/office/powerpoint/2010/main" val="1001873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42" presetClass="path" presetSubtype="0" decel="100000" fill="hold" grpId="1" nodeType="withEffect">
                                  <p:stCondLst>
                                    <p:cond delay="0"/>
                                  </p:stCondLst>
                                  <p:childTnLst>
                                    <p:animMotion origin="layout" path="M 0 4.81481E-6 L 0 0.03541 " pathEditMode="relative" rAng="0" ptsTypes="AA">
                                      <p:cBhvr>
                                        <p:cTn id="9" dur="500" spd="-100000" fill="hold"/>
                                        <p:tgtEl>
                                          <p:spTgt spid="146"/>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25E-6 -2.22222E-6 L 1.25E-6 0.03542 " pathEditMode="relative" rAng="0" ptsTypes="AA">
                                      <p:cBhvr>
                                        <p:cTn id="14" dur="5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46"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15"/>
        <p:cNvGrpSpPr/>
        <p:nvPr/>
      </p:nvGrpSpPr>
      <p:grpSpPr>
        <a:xfrm>
          <a:off x="0" y="0"/>
          <a:ext cx="0" cy="0"/>
          <a:chOff x="0" y="0"/>
          <a:chExt cx="0" cy="0"/>
        </a:xfrm>
      </p:grpSpPr>
      <p:sp>
        <p:nvSpPr>
          <p:cNvPr id="2" name="Rectangle 1">
            <a:extLst>
              <a:ext uri="{FF2B5EF4-FFF2-40B4-BE49-F238E27FC236}">
                <a16:creationId xmlns:a16="http://schemas.microsoft.com/office/drawing/2014/main" id="{FCED2287-540A-452B-ADC2-248DA69FBB4C}"/>
              </a:ext>
              <a:ext uri="{C183D7F6-B498-43B3-948B-1728B52AA6E4}">
                <adec:decorative xmlns:adec="http://schemas.microsoft.com/office/drawing/2017/decorative" xmlns="" val="1"/>
              </a:ext>
            </a:extLst>
          </p:cNvPr>
          <p:cNvSpPr/>
          <p:nvPr/>
        </p:nvSpPr>
        <p:spPr>
          <a:xfrm>
            <a:off x="0" y="2811956"/>
            <a:ext cx="12188952" cy="34664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0" name="Google Shape;2020;p433"/>
          <p:cNvSpPr txBox="1"/>
          <p:nvPr/>
        </p:nvSpPr>
        <p:spPr>
          <a:xfrm>
            <a:off x="805289" y="457133"/>
            <a:ext cx="10581423" cy="553998"/>
          </a:xfrm>
          <a:prstGeom prst="rect">
            <a:avLst/>
          </a:prstGeom>
          <a:noFill/>
          <a:ln>
            <a:noFill/>
          </a:ln>
        </p:spPr>
        <p:txBody>
          <a:bodyPr spcFirstLastPara="1" wrap="non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FFFFFF"/>
              </a:buClr>
              <a:buSzPts val="2400"/>
              <a:buFontTx/>
              <a:buNone/>
              <a:tabLst/>
              <a:defRPr/>
            </a:pPr>
            <a:r>
              <a:rPr kumimoji="0" lang="en" sz="3600" b="1" i="0" u="none" strike="noStrike" kern="0" cap="none" spc="-50" normalizeH="0" baseline="0" noProof="0">
                <a:ln>
                  <a:noFill/>
                </a:ln>
                <a:solidFill>
                  <a:srgbClr val="FFFFFF"/>
                </a:solidFill>
                <a:effectLst/>
                <a:uLnTx/>
                <a:uFillTx/>
                <a:latin typeface="Segoe UI Semibold"/>
                <a:ea typeface="Helvetica Neue"/>
                <a:cs typeface="Helvetica Neue"/>
                <a:sym typeface="Helvetica Neue"/>
              </a:rPr>
              <a:t>GitHub is the largest developer community on Earth</a:t>
            </a:r>
            <a:endParaRPr kumimoji="0" sz="800" b="0" i="0" u="none" strike="noStrike" kern="0" cap="none" spc="-50" normalizeH="0" baseline="0" noProof="0">
              <a:ln>
                <a:noFill/>
              </a:ln>
              <a:solidFill>
                <a:srgbClr val="000000"/>
              </a:solidFill>
              <a:effectLst/>
              <a:uLnTx/>
              <a:uFillTx/>
              <a:latin typeface="Segoe UI Semibold"/>
              <a:ea typeface="+mn-ea"/>
              <a:cs typeface="Arial"/>
              <a:sym typeface="Arial"/>
            </a:endParaRPr>
          </a:p>
        </p:txBody>
      </p:sp>
      <p:grpSp>
        <p:nvGrpSpPr>
          <p:cNvPr id="3" name="Group 2" descr="Statistics">
            <a:extLst>
              <a:ext uri="{FF2B5EF4-FFF2-40B4-BE49-F238E27FC236}">
                <a16:creationId xmlns:a16="http://schemas.microsoft.com/office/drawing/2014/main" id="{D94FC8B9-A9F7-466B-A84B-CF7534501BD2}"/>
              </a:ext>
            </a:extLst>
          </p:cNvPr>
          <p:cNvGrpSpPr/>
          <p:nvPr/>
        </p:nvGrpSpPr>
        <p:grpSpPr>
          <a:xfrm>
            <a:off x="584199" y="1391639"/>
            <a:ext cx="11024109" cy="903500"/>
            <a:chOff x="584199" y="1435183"/>
            <a:chExt cx="11024109" cy="903500"/>
          </a:xfrm>
        </p:grpSpPr>
        <p:sp>
          <p:nvSpPr>
            <p:cNvPr id="2023" name="Google Shape;2023;p433"/>
            <p:cNvSpPr txBox="1"/>
            <p:nvPr/>
          </p:nvSpPr>
          <p:spPr>
            <a:xfrm>
              <a:off x="584199"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developers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4" name="Google Shape;2024;p433"/>
            <p:cNvSpPr txBox="1"/>
            <p:nvPr/>
          </p:nvSpPr>
          <p:spPr>
            <a:xfrm>
              <a:off x="2432405"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private and public</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repositories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5" name="Google Shape;2025;p433"/>
            <p:cNvSpPr txBox="1"/>
            <p:nvPr/>
          </p:nvSpPr>
          <p:spPr>
            <a:xfrm>
              <a:off x="4280611"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top </a:t>
              </a:r>
              <a:r>
                <a:rPr kumimoji="0" lang="en-US"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open source</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communities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6" name="Google Shape;2026;p433"/>
            <p:cNvSpPr txBox="1"/>
            <p:nvPr/>
          </p:nvSpPr>
          <p:spPr>
            <a:xfrm>
              <a:off x="6128817"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contributions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per year</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7" name="Google Shape;2027;p433"/>
            <p:cNvSpPr txBox="1"/>
            <p:nvPr/>
          </p:nvSpPr>
          <p:spPr>
            <a:xfrm>
              <a:off x="7977023"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organizations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8" name="Google Shape;2028;p433"/>
            <p:cNvSpPr txBox="1"/>
            <p:nvPr/>
          </p:nvSpPr>
          <p:spPr>
            <a:xfrm>
              <a:off x="9825228"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Fortune 500</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companies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9" name="Google Shape;2029;p433"/>
            <p:cNvSpPr txBox="1"/>
            <p:nvPr/>
          </p:nvSpPr>
          <p:spPr>
            <a:xfrm>
              <a:off x="584199" y="14351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ea typeface="Helvetica Neue"/>
                  <a:cs typeface="Helvetica Neue"/>
                  <a:sym typeface="Helvetica Neue"/>
                </a:rPr>
                <a:t>50</a:t>
              </a:r>
              <a:r>
                <a:rPr kumimoji="0" lang="en" sz="2400" b="1" i="0" u="none" strike="noStrike" kern="0" cap="none" spc="0" normalizeH="0" baseline="0" noProof="0">
                  <a:ln>
                    <a:noFill/>
                  </a:ln>
                  <a:solidFill>
                    <a:srgbClr val="50E6FF"/>
                  </a:solidFill>
                  <a:effectLst/>
                  <a:uLnTx/>
                  <a:uFillTx/>
                  <a:latin typeface="Segoe UI"/>
                  <a:ea typeface="+mn-ea"/>
                  <a:cs typeface="+mn-cs"/>
                  <a:sym typeface="Helvetica Neue"/>
                </a:rPr>
                <a:t>M+</a:t>
              </a:r>
              <a:endParaRPr kumimoji="0" sz="2400" b="1" i="0" u="none" strike="noStrike" kern="0" cap="none" spc="0" normalizeH="0" baseline="0" noProof="0">
                <a:ln>
                  <a:noFill/>
                </a:ln>
                <a:solidFill>
                  <a:srgbClr val="50E6FF"/>
                </a:solidFill>
                <a:effectLst/>
                <a:uLnTx/>
                <a:uFillTx/>
                <a:latin typeface="Segoe UI"/>
                <a:ea typeface="+mn-ea"/>
                <a:cs typeface="+mn-cs"/>
                <a:sym typeface="Arial"/>
              </a:endParaRPr>
            </a:p>
          </p:txBody>
        </p:sp>
        <p:sp>
          <p:nvSpPr>
            <p:cNvPr id="2030" name="Google Shape;2030;p433"/>
            <p:cNvSpPr txBox="1"/>
            <p:nvPr/>
          </p:nvSpPr>
          <p:spPr>
            <a:xfrm>
              <a:off x="2432405"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140</a:t>
              </a:r>
              <a:r>
                <a:rPr kumimoji="0" lang="en" sz="2400" b="1" i="0" u="none" strike="noStrike" kern="0" cap="none" spc="0" normalizeH="0" baseline="0" noProof="0">
                  <a:ln>
                    <a:noFill/>
                  </a:ln>
                  <a:solidFill>
                    <a:srgbClr val="50E6FF"/>
                  </a:solidFill>
                  <a:effectLst/>
                  <a:uLnTx/>
                  <a:uFillTx/>
                  <a:latin typeface="Segoe UI"/>
                  <a:sym typeface="Helvetica Neue"/>
                </a:rPr>
                <a:t>M+</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1" name="Google Shape;2031;p433"/>
            <p:cNvSpPr txBox="1"/>
            <p:nvPr/>
          </p:nvSpPr>
          <p:spPr>
            <a:xfrm>
              <a:off x="4280611"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1,000</a:t>
              </a:r>
              <a:r>
                <a:rPr kumimoji="0" lang="en" sz="2400" b="1" i="0" u="none" strike="noStrike" kern="0" cap="none" spc="0" normalizeH="0" baseline="0" noProof="0">
                  <a:ln>
                    <a:noFill/>
                  </a:ln>
                  <a:solidFill>
                    <a:srgbClr val="50E6FF"/>
                  </a:solidFill>
                  <a:effectLst/>
                  <a:uLnTx/>
                  <a:uFillTx/>
                  <a:latin typeface="Segoe UI"/>
                  <a:sym typeface="Helvetica Neue"/>
                </a:rPr>
                <a:t>s</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2" name="Google Shape;2032;p433"/>
            <p:cNvSpPr txBox="1"/>
            <p:nvPr/>
          </p:nvSpPr>
          <p:spPr>
            <a:xfrm>
              <a:off x="6128817"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1B</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3" name="Google Shape;2033;p433"/>
            <p:cNvSpPr txBox="1"/>
            <p:nvPr/>
          </p:nvSpPr>
          <p:spPr>
            <a:xfrm>
              <a:off x="7977023"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2M</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4" name="Google Shape;2034;p433"/>
            <p:cNvSpPr txBox="1"/>
            <p:nvPr/>
          </p:nvSpPr>
          <p:spPr>
            <a:xfrm>
              <a:off x="9825228"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50</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3200" b="1" i="0" u="none" strike="noStrike" kern="0" cap="none" spc="0" normalizeH="0" baseline="0" noProof="0">
                <a:ln>
                  <a:noFill/>
                </a:ln>
                <a:solidFill>
                  <a:srgbClr val="50E6FF"/>
                </a:solidFill>
                <a:effectLst/>
                <a:uLnTx/>
                <a:uFillTx/>
                <a:latin typeface="Segoe UI"/>
                <a:sym typeface="Arial"/>
              </a:endParaRPr>
            </a:p>
          </p:txBody>
        </p:sp>
      </p:grpSp>
      <p:grpSp>
        <p:nvGrpSpPr>
          <p:cNvPr id="4" name="Group 3" descr="Logos">
            <a:extLst>
              <a:ext uri="{FF2B5EF4-FFF2-40B4-BE49-F238E27FC236}">
                <a16:creationId xmlns:a16="http://schemas.microsoft.com/office/drawing/2014/main" id="{7B4350E0-F21A-4F32-B2DD-9DA9519CC07F}"/>
              </a:ext>
            </a:extLst>
          </p:cNvPr>
          <p:cNvGrpSpPr/>
          <p:nvPr/>
        </p:nvGrpSpPr>
        <p:grpSpPr>
          <a:xfrm>
            <a:off x="792879" y="3095284"/>
            <a:ext cx="10606242" cy="2799399"/>
            <a:chOff x="776990" y="3029968"/>
            <a:chExt cx="10606242" cy="2799399"/>
          </a:xfrm>
        </p:grpSpPr>
        <p:sp>
          <p:nvSpPr>
            <p:cNvPr id="2021" name="Google Shape;2021;p433"/>
            <p:cNvSpPr txBox="1"/>
            <p:nvPr/>
          </p:nvSpPr>
          <p:spPr>
            <a:xfrm>
              <a:off x="801800" y="3029968"/>
              <a:ext cx="44924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The most innovative companies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sp>
          <p:nvSpPr>
            <p:cNvPr id="2022" name="Google Shape;2022;p433"/>
            <p:cNvSpPr txBox="1"/>
            <p:nvPr/>
          </p:nvSpPr>
          <p:spPr>
            <a:xfrm>
              <a:off x="7212600" y="3029968"/>
              <a:ext cx="38628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Most </a:t>
              </a:r>
              <a:r>
                <a:rPr kumimoji="0" lang="en-US"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open source</a:t>
              </a: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 projects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pic>
          <p:nvPicPr>
            <p:cNvPr id="9218" name="Picture 2" descr="Image result for stripe logo png">
              <a:extLst>
                <a:ext uri="{FF2B5EF4-FFF2-40B4-BE49-F238E27FC236}">
                  <a16:creationId xmlns:a16="http://schemas.microsoft.com/office/drawing/2014/main" id="{E1ED6CB0-9D12-4190-8A4F-351A6C41125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674200" y="4911681"/>
              <a:ext cx="780416" cy="3276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spotify logo png">
              <a:extLst>
                <a:ext uri="{FF2B5EF4-FFF2-40B4-BE49-F238E27FC236}">
                  <a16:creationId xmlns:a16="http://schemas.microsoft.com/office/drawing/2014/main" id="{9997A7CA-8442-46AB-B257-F2023C93521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559" t="26496" r="19912" b="9325"/>
            <a:stretch/>
          </p:blipFill>
          <p:spPr bwMode="auto">
            <a:xfrm>
              <a:off x="776990" y="4836857"/>
              <a:ext cx="1286816" cy="47733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airbnb logo png">
              <a:extLst>
                <a:ext uri="{FF2B5EF4-FFF2-40B4-BE49-F238E27FC236}">
                  <a16:creationId xmlns:a16="http://schemas.microsoft.com/office/drawing/2014/main" id="{13416A16-D605-4495-98A3-BBD26930A183}"/>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78054" y="3616888"/>
              <a:ext cx="1284690" cy="40146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lyft logo png">
              <a:extLst>
                <a:ext uri="{FF2B5EF4-FFF2-40B4-BE49-F238E27FC236}">
                  <a16:creationId xmlns:a16="http://schemas.microsoft.com/office/drawing/2014/main" id="{88B7D33A-D1C2-4D7B-A3C6-4CFACCB204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3038" y="3582145"/>
              <a:ext cx="590762" cy="470952"/>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Image result for slack logo png">
              <a:extLst>
                <a:ext uri="{FF2B5EF4-FFF2-40B4-BE49-F238E27FC236}">
                  <a16:creationId xmlns:a16="http://schemas.microsoft.com/office/drawing/2014/main" id="{996EBE8D-4FA6-4918-A817-7A20C402EBA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1020" b="31020"/>
            <a:stretch/>
          </p:blipFill>
          <p:spPr bwMode="auto">
            <a:xfrm>
              <a:off x="4179901" y="4296764"/>
              <a:ext cx="1057036" cy="299618"/>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uber logo png">
              <a:extLst>
                <a:ext uri="{FF2B5EF4-FFF2-40B4-BE49-F238E27FC236}">
                  <a16:creationId xmlns:a16="http://schemas.microsoft.com/office/drawing/2014/main" id="{12D3CCE0-657A-42D3-B65C-BDFF46FC460E}"/>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2708247" y="5579591"/>
              <a:ext cx="712324" cy="249776"/>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twilio logo png">
              <a:extLst>
                <a:ext uri="{FF2B5EF4-FFF2-40B4-BE49-F238E27FC236}">
                  <a16:creationId xmlns:a16="http://schemas.microsoft.com/office/drawing/2014/main" id="{9F128A3C-8FEE-4EDF-8041-BAAA5D8CA2F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1310" t="23127" r="11310" b="23127"/>
            <a:stretch/>
          </p:blipFill>
          <p:spPr bwMode="auto">
            <a:xfrm>
              <a:off x="4188412" y="4908811"/>
              <a:ext cx="1040014" cy="333428"/>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Image result for shopify logo png">
              <a:extLst>
                <a:ext uri="{FF2B5EF4-FFF2-40B4-BE49-F238E27FC236}">
                  <a16:creationId xmlns:a16="http://schemas.microsoft.com/office/drawing/2014/main" id="{1A324A97-DD86-4295-8C86-8623BDD615F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857" b="16857"/>
            <a:stretch/>
          </p:blipFill>
          <p:spPr bwMode="auto">
            <a:xfrm>
              <a:off x="2447773" y="4243006"/>
              <a:ext cx="1228416" cy="407134"/>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coinbase logo png">
              <a:extLst>
                <a:ext uri="{FF2B5EF4-FFF2-40B4-BE49-F238E27FC236}">
                  <a16:creationId xmlns:a16="http://schemas.microsoft.com/office/drawing/2014/main" id="{64D58B28-4C65-4F79-9469-317D9D17D31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09" t="14860" r="1309" b="14860"/>
            <a:stretch/>
          </p:blipFill>
          <p:spPr bwMode="auto">
            <a:xfrm>
              <a:off x="2468457" y="3667257"/>
              <a:ext cx="1191902" cy="300728"/>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netflix logo png">
              <a:extLst>
                <a:ext uri="{FF2B5EF4-FFF2-40B4-BE49-F238E27FC236}">
                  <a16:creationId xmlns:a16="http://schemas.microsoft.com/office/drawing/2014/main" id="{A901AABB-D1B9-4519-B387-5D9DD23AE70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96146" y="4305339"/>
              <a:ext cx="1048504" cy="282468"/>
            </a:xfrm>
            <a:prstGeom prst="rect">
              <a:avLst/>
            </a:prstGeom>
            <a:noFill/>
            <a:extLst>
              <a:ext uri="{909E8E84-426E-40DD-AFC4-6F175D3DCCD1}">
                <a14:hiddenFill xmlns:a14="http://schemas.microsoft.com/office/drawing/2010/main">
                  <a:solidFill>
                    <a:srgbClr val="FFFFFF"/>
                  </a:solidFill>
                </a14:hiddenFill>
              </a:ext>
            </a:extLst>
          </p:spPr>
        </p:pic>
        <p:pic>
          <p:nvPicPr>
            <p:cNvPr id="78" name="Kubernetes" descr="Kubernetes">
              <a:extLst>
                <a:ext uri="{FF2B5EF4-FFF2-40B4-BE49-F238E27FC236}">
                  <a16:creationId xmlns:a16="http://schemas.microsoft.com/office/drawing/2014/main" id="{DA5A879C-8C9B-43EA-B633-CEC2AD61A9A0}"/>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7240255" y="5144621"/>
              <a:ext cx="486652" cy="486650"/>
            </a:xfrm>
            <a:prstGeom prst="rect">
              <a:avLst/>
            </a:prstGeom>
          </p:spPr>
        </p:pic>
        <p:pic>
          <p:nvPicPr>
            <p:cNvPr id="9238" name="Picture 22" descr="Image result for npm logo png">
              <a:extLst>
                <a:ext uri="{FF2B5EF4-FFF2-40B4-BE49-F238E27FC236}">
                  <a16:creationId xmlns:a16="http://schemas.microsoft.com/office/drawing/2014/main" id="{1A2F9548-C62C-4C60-AB1F-A2C09AEDEECF}"/>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8777870" y="5251883"/>
              <a:ext cx="699440" cy="272126"/>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Graph QL logo png">
              <a:extLst>
                <a:ext uri="{FF2B5EF4-FFF2-40B4-BE49-F238E27FC236}">
                  <a16:creationId xmlns:a16="http://schemas.microsoft.com/office/drawing/2014/main" id="{F176DAA5-7F6B-4EB9-A771-0FF79210263E}"/>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6667" b="16667"/>
            <a:stretch/>
          </p:blipFill>
          <p:spPr bwMode="auto">
            <a:xfrm>
              <a:off x="8540201" y="4410797"/>
              <a:ext cx="1174778" cy="39159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C2C5C37E-FCC1-42F2-B22D-1CFC14C53D9A}"/>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7238945" y="3558424"/>
              <a:ext cx="489272" cy="518394"/>
            </a:xfrm>
            <a:prstGeom prst="rect">
              <a:avLst/>
            </a:prstGeom>
          </p:spPr>
        </p:pic>
        <p:pic>
          <p:nvPicPr>
            <p:cNvPr id="9244" name="Picture 28" descr="Image result for docker logo png">
              <a:extLst>
                <a:ext uri="{FF2B5EF4-FFF2-40B4-BE49-F238E27FC236}">
                  <a16:creationId xmlns:a16="http://schemas.microsoft.com/office/drawing/2014/main" id="{3DDB265D-9FEA-4574-80F8-AE21A83F146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8976" y="4371637"/>
              <a:ext cx="549208" cy="469912"/>
            </a:xfrm>
            <a:prstGeom prst="rect">
              <a:avLst/>
            </a:prstGeom>
            <a:noFill/>
            <a:extLst>
              <a:ext uri="{909E8E84-426E-40DD-AFC4-6F175D3DCCD1}">
                <a14:hiddenFill xmlns:a14="http://schemas.microsoft.com/office/drawing/2010/main">
                  <a:solidFill>
                    <a:srgbClr val="FFFFFF"/>
                  </a:solidFill>
                </a14:hiddenFill>
              </a:ext>
            </a:extLst>
          </p:spPr>
        </p:pic>
        <p:pic>
          <p:nvPicPr>
            <p:cNvPr id="85" name="Google Shape;2017;p433" descr="Image">
              <a:extLst>
                <a:ext uri="{FF2B5EF4-FFF2-40B4-BE49-F238E27FC236}">
                  <a16:creationId xmlns:a16="http://schemas.microsoft.com/office/drawing/2014/main" id="{A87144B3-F28D-4BA3-B587-30E00805C5C7}"/>
                </a:ext>
              </a:extLst>
            </p:cNvPr>
            <p:cNvPicPr preferRelativeResize="0"/>
            <p:nvPr/>
          </p:nvPicPr>
          <p:blipFill rotWithShape="1">
            <a:blip r:embed="rId20">
              <a:alphaModFix/>
            </a:blip>
            <a:srcRect l="86026" t="58914" r="9763" b="33601"/>
            <a:stretch/>
          </p:blipFill>
          <p:spPr>
            <a:xfrm>
              <a:off x="10535439" y="4370431"/>
              <a:ext cx="472324" cy="472324"/>
            </a:xfrm>
            <a:prstGeom prst="rect">
              <a:avLst/>
            </a:prstGeom>
            <a:noFill/>
            <a:ln>
              <a:noFill/>
            </a:ln>
          </p:spPr>
        </p:pic>
        <p:pic>
          <p:nvPicPr>
            <p:cNvPr id="9246" name="Picture 30" descr="Image result for apache logo png">
              <a:extLst>
                <a:ext uri="{FF2B5EF4-FFF2-40B4-BE49-F238E27FC236}">
                  <a16:creationId xmlns:a16="http://schemas.microsoft.com/office/drawing/2014/main" id="{529E4BCB-540E-4691-B531-924D5D1E9B9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631023" y="3628097"/>
              <a:ext cx="993134" cy="379048"/>
            </a:xfrm>
            <a:prstGeom prst="rect">
              <a:avLst/>
            </a:prstGeom>
            <a:noFill/>
            <a:extLst>
              <a:ext uri="{909E8E84-426E-40DD-AFC4-6F175D3DCCD1}">
                <a14:hiddenFill xmlns:a14="http://schemas.microsoft.com/office/drawing/2010/main">
                  <a:solidFill>
                    <a:srgbClr val="FFFFFF"/>
                  </a:solidFill>
                </a14:hiddenFill>
              </a:ext>
            </a:extLst>
          </p:spPr>
        </p:pic>
        <p:pic>
          <p:nvPicPr>
            <p:cNvPr id="9248" name="Picture 32" descr="Image result for ansible logo png">
              <a:extLst>
                <a:ext uri="{FF2B5EF4-FFF2-40B4-BE49-F238E27FC236}">
                  <a16:creationId xmlns:a16="http://schemas.microsoft.com/office/drawing/2014/main" id="{DE3BF6B5-0DAA-4CAD-935A-BA74657BD6E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553778" y="3549530"/>
              <a:ext cx="435648" cy="536182"/>
            </a:xfrm>
            <a:prstGeom prst="rect">
              <a:avLst/>
            </a:prstGeom>
            <a:noFill/>
            <a:extLst>
              <a:ext uri="{909E8E84-426E-40DD-AFC4-6F175D3DCCD1}">
                <a14:hiddenFill xmlns:a14="http://schemas.microsoft.com/office/drawing/2010/main">
                  <a:solidFill>
                    <a:srgbClr val="FFFFFF"/>
                  </a:solidFill>
                </a14:hiddenFill>
              </a:ext>
            </a:extLst>
          </p:spPr>
        </p:pic>
        <p:pic>
          <p:nvPicPr>
            <p:cNvPr id="9250" name="Picture 34" descr="Image result for tensorflow logo png">
              <a:extLst>
                <a:ext uri="{FF2B5EF4-FFF2-40B4-BE49-F238E27FC236}">
                  <a16:creationId xmlns:a16="http://schemas.microsoft.com/office/drawing/2014/main" id="{79F82032-E609-4D98-A610-1D6F6B4C51ED}"/>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8333" t="23322" r="8333" b="23322"/>
            <a:stretch/>
          </p:blipFill>
          <p:spPr bwMode="auto">
            <a:xfrm>
              <a:off x="10159972" y="5256542"/>
              <a:ext cx="1223260" cy="2628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62577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20"/>
                                        </p:tgtEl>
                                        <p:attrNameLst>
                                          <p:attrName>style.visibility</p:attrName>
                                        </p:attrNameLst>
                                      </p:cBhvr>
                                      <p:to>
                                        <p:strVal val="visible"/>
                                      </p:to>
                                    </p:set>
                                    <p:animEffect transition="in" filter="fade">
                                      <p:cBhvr>
                                        <p:cTn id="7" dur="500"/>
                                        <p:tgtEl>
                                          <p:spTgt spid="2020"/>
                                        </p:tgtEl>
                                      </p:cBhvr>
                                    </p:animEffect>
                                  </p:childTnLst>
                                </p:cTn>
                              </p:par>
                              <p:par>
                                <p:cTn id="8" presetID="42" presetClass="path" presetSubtype="0" decel="100000" fill="hold" grpId="1" nodeType="withEffect">
                                  <p:stCondLst>
                                    <p:cond delay="0"/>
                                  </p:stCondLst>
                                  <p:childTnLst>
                                    <p:animMotion origin="layout" path="M 0 -4.44444E-6 L 0 0.01899 " pathEditMode="relative" rAng="0" ptsTypes="AA">
                                      <p:cBhvr>
                                        <p:cTn id="9" dur="500" spd="-100000" fill="hold"/>
                                        <p:tgtEl>
                                          <p:spTgt spid="2020"/>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100"/>
                                  </p:stCondLst>
                                  <p:childTnLst>
                                    <p:animMotion origin="layout" path="M 0 0 L 0 0.01898 " pathEditMode="relative" rAng="0" ptsTypes="AA">
                                      <p:cBhvr>
                                        <p:cTn id="14" dur="500" spd="-100000" fill="hold"/>
                                        <p:tgtEl>
                                          <p:spTgt spid="3"/>
                                        </p:tgtEl>
                                        <p:attrNameLst>
                                          <p:attrName>ppt_x</p:attrName>
                                          <p:attrName>ppt_y</p:attrName>
                                        </p:attrNameLst>
                                      </p:cBhvr>
                                      <p:rCtr x="0" y="949"/>
                                    </p:animMotion>
                                  </p:childTnLst>
                                </p:cTn>
                              </p:par>
                              <p:par>
                                <p:cTn id="15" presetID="1" presetClass="entr" presetSubtype="0" fill="hold" grpId="0" nodeType="withEffect">
                                  <p:stCondLst>
                                    <p:cond delay="0"/>
                                  </p:stCondLst>
                                  <p:childTnLst>
                                    <p:set>
                                      <p:cBhvr>
                                        <p:cTn id="16" dur="1" fill="hold">
                                          <p:stCondLst>
                                            <p:cond delay="499"/>
                                          </p:stCondLst>
                                        </p:cTn>
                                        <p:tgtEl>
                                          <p:spTgt spid="2"/>
                                        </p:tgtEl>
                                        <p:attrNameLst>
                                          <p:attrName>style.visibility</p:attrName>
                                        </p:attrNameLst>
                                      </p:cBhvr>
                                      <p:to>
                                        <p:strVal val="visible"/>
                                      </p:to>
                                    </p:set>
                                  </p:childTnLst>
                                </p:cTn>
                              </p:par>
                              <p:par>
                                <p:cTn id="17" presetID="6" presetClass="emph" presetSubtype="0" accel="100000" autoRev="1" fill="hold" grpId="1" nodeType="withEffect">
                                  <p:stCondLst>
                                    <p:cond delay="0"/>
                                  </p:stCondLst>
                                  <p:childTnLst>
                                    <p:animScale>
                                      <p:cBhvr>
                                        <p:cTn id="18" dur="500" fill="hold"/>
                                        <p:tgtEl>
                                          <p:spTgt spid="2"/>
                                        </p:tgtEl>
                                      </p:cBhvr>
                                      <p:by x="100000" y="0"/>
                                    </p:animScale>
                                  </p:childTnLst>
                                </p:cTn>
                              </p:par>
                              <p:par>
                                <p:cTn id="19" presetID="10" presetClass="entr" presetSubtype="0" fill="hold" nodeType="withEffect">
                                  <p:stCondLst>
                                    <p:cond delay="7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020" grpId="0"/>
      <p:bldP spid="202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800" y="1461524"/>
            <a:ext cx="8432490" cy="4588547"/>
          </a:xfrm>
          <a:prstGeom prst="rect">
            <a:avLst/>
          </a:prstGeom>
        </p:spPr>
      </p:pic>
      <p:sp>
        <p:nvSpPr>
          <p:cNvPr id="5" name="TextBox 4"/>
          <p:cNvSpPr txBox="1"/>
          <p:nvPr/>
        </p:nvSpPr>
        <p:spPr>
          <a:xfrm>
            <a:off x="7833073" y="6247160"/>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hlinkClick r:id="rId4"/>
              </a:rPr>
              <a:t>https</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4"/>
              </a:rPr>
              <a:t>://www.youtube.com/watch?v=Nfpegdkc8NI</a:t>
            </a:r>
            <a:r>
              <a:rPr kumimoji="0" lang="ko-KR" altLang="ko-KR" sz="12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81243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smtClean="0">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71458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4161"/>
          <a:stretch/>
        </p:blipFill>
        <p:spPr>
          <a:xfrm>
            <a:off x="0" y="0"/>
            <a:ext cx="12192000" cy="6757059"/>
          </a:xfrm>
          <a:prstGeom prst="rect">
            <a:avLst/>
          </a:prstGeom>
        </p:spPr>
      </p:pic>
    </p:spTree>
    <p:extLst>
      <p:ext uri="{BB962C8B-B14F-4D97-AF65-F5344CB8AC3E}">
        <p14:creationId xmlns:p14="http://schemas.microsoft.com/office/powerpoint/2010/main" val="369935917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b="1" dirty="0" err="1" smtClean="0"/>
              <a:t>Git</a:t>
            </a:r>
            <a:endParaRPr lang="ko-KR" altLang="en-US" dirty="0"/>
          </a:p>
        </p:txBody>
      </p:sp>
      <p:sp>
        <p:nvSpPr>
          <p:cNvPr id="6" name="내용 개체 틀 5"/>
          <p:cNvSpPr>
            <a:spLocks noGrp="1"/>
          </p:cNvSpPr>
          <p:nvPr>
            <p:ph idx="1"/>
          </p:nvPr>
        </p:nvSpPr>
        <p:spPr/>
        <p:txBody>
          <a:bodyPr/>
          <a:lstStyle/>
          <a:p>
            <a:pPr latinLnBrk="0"/>
            <a:r>
              <a:rPr lang="en-US" altLang="ko-KR" dirty="0" err="1"/>
              <a:t>git</a:t>
            </a:r>
            <a:r>
              <a:rPr lang="en-US" altLang="ko-KR" dirty="0"/>
              <a:t> download</a:t>
            </a:r>
          </a:p>
          <a:p>
            <a:pPr lvl="1" latinLnBrk="0"/>
            <a:r>
              <a:rPr lang="en-US" altLang="ko-KR" dirty="0"/>
              <a:t> 	 </a:t>
            </a:r>
            <a:r>
              <a:rPr lang="en-US" altLang="ko-KR" dirty="0">
                <a:hlinkClick r:id="rId2"/>
              </a:rPr>
              <a:t>https://desktop.github.com/</a:t>
            </a:r>
            <a:endParaRPr lang="ko-KR" altLang="ko-KR" dirty="0"/>
          </a:p>
          <a:p>
            <a:pPr lvl="1" latinLnBrk="0"/>
            <a:r>
              <a:rPr lang="en-US" altLang="ko-KR" dirty="0"/>
              <a:t> 	  </a:t>
            </a:r>
            <a:r>
              <a:rPr lang="en-US" altLang="ko-KR" dirty="0">
                <a:hlinkClick r:id="rId3"/>
              </a:rPr>
              <a:t>https://</a:t>
            </a:r>
            <a:r>
              <a:rPr lang="en-US" altLang="ko-KR" dirty="0" smtClean="0">
                <a:hlinkClick r:id="rId3"/>
              </a:rPr>
              <a:t>git-scm.com/downloads</a:t>
            </a:r>
            <a:endParaRPr lang="en-US" altLang="ko-KR" dirty="0" smtClean="0"/>
          </a:p>
          <a:p>
            <a:pPr>
              <a:lnSpc>
                <a:spcPct val="200000"/>
              </a:lnSpc>
            </a:pPr>
            <a:r>
              <a:rPr lang="ko-KR" altLang="ko-KR" dirty="0"/>
              <a:t>로컬 </a:t>
            </a:r>
            <a:r>
              <a:rPr lang="ko-KR" altLang="ko-KR" dirty="0" err="1"/>
              <a:t>Git</a:t>
            </a:r>
            <a:r>
              <a:rPr lang="ko-KR" altLang="ko-KR" dirty="0"/>
              <a:t> </a:t>
            </a:r>
            <a:r>
              <a:rPr lang="ko-KR" altLang="ko-KR" dirty="0" err="1"/>
              <a:t>리포지토리</a:t>
            </a:r>
            <a:endParaRPr lang="ko-KR" altLang="ko-KR" dirty="0"/>
          </a:p>
          <a:p>
            <a:pPr lvl="1" latinLnBrk="0"/>
            <a:r>
              <a:rPr lang="en-US" altLang="ko-KR" dirty="0"/>
              <a:t>&gt;</a:t>
            </a:r>
            <a:r>
              <a:rPr lang="en-US" altLang="ko-KR" dirty="0" err="1"/>
              <a:t>mkdir</a:t>
            </a:r>
            <a:r>
              <a:rPr lang="en-US" altLang="ko-KR" dirty="0"/>
              <a:t> </a:t>
            </a:r>
            <a:r>
              <a:rPr lang="en-US" altLang="ko-KR" dirty="0" err="1"/>
              <a:t>webapp</a:t>
            </a:r>
            <a:endParaRPr lang="ko-KR" altLang="ko-KR" dirty="0"/>
          </a:p>
          <a:p>
            <a:pPr lvl="1" latinLnBrk="0"/>
            <a:r>
              <a:rPr lang="en-US" altLang="ko-KR" dirty="0"/>
              <a:t>&gt;cd </a:t>
            </a:r>
            <a:r>
              <a:rPr lang="en-US" altLang="ko-KR" dirty="0" err="1"/>
              <a:t>webapp</a:t>
            </a:r>
            <a:endParaRPr lang="en-US" altLang="ko-KR" dirty="0"/>
          </a:p>
          <a:p>
            <a:pPr lvl="1" latinLnBrk="0"/>
            <a:r>
              <a:rPr lang="en-US" altLang="ko-KR" dirty="0"/>
              <a:t>&gt; </a:t>
            </a:r>
            <a:r>
              <a:rPr lang="en-US" altLang="ko-KR" dirty="0" err="1"/>
              <a:t>git</a:t>
            </a:r>
            <a:r>
              <a:rPr lang="en-US" altLang="ko-KR" dirty="0"/>
              <a:t> clone </a:t>
            </a:r>
            <a:r>
              <a:rPr lang="en-US" altLang="ko-KR" dirty="0">
                <a:hlinkClick r:id="rId4"/>
              </a:rPr>
              <a:t>https://github.com/Azure-Samples/nodejs-docs-hello-world.git</a:t>
            </a:r>
            <a:endParaRPr lang="ko-KR" altLang="ko-KR" dirty="0"/>
          </a:p>
          <a:p>
            <a:pPr latinLnBrk="0"/>
            <a:endParaRPr lang="en-US" altLang="ko-KR" dirty="0"/>
          </a:p>
          <a:p>
            <a:endParaRPr lang="ko-KR" altLang="en-US" dirty="0"/>
          </a:p>
        </p:txBody>
      </p:sp>
      <p:sp>
        <p:nvSpPr>
          <p:cNvPr id="3" name="바닥글 개체 틀 2"/>
          <p:cNvSpPr>
            <a:spLocks noGrp="1"/>
          </p:cNvSpPr>
          <p:nvPr>
            <p:ph type="ftr" sz="quarter" idx="4294967295"/>
          </p:nvPr>
        </p:nvSpPr>
        <p:spPr>
          <a:xfrm>
            <a:off x="604838" y="6403975"/>
            <a:ext cx="11587162" cy="119063"/>
          </a:xfrm>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white">
                    <a:lumMod val="65000"/>
                  </a:prstClr>
                </a:solidFill>
                <a:effectLst/>
                <a:uLnTx/>
                <a:uFillTx/>
                <a:latin typeface="맑은 고딕" panose="020B0503020000020004" pitchFamily="50" charset="-127"/>
                <a:ea typeface="맑은 고딕" panose="020B0503020000020004" pitchFamily="50" charset="-127"/>
                <a:cs typeface="+mn-cs"/>
              </a:rPr>
              <a:t>© Microsoft Corporation                                                                                  								                                Azure </a:t>
            </a:r>
            <a:endParaRPr kumimoji="0" lang="en-US" sz="1200" b="0" i="0" u="none" strike="noStrike" kern="1200" cap="none" spc="0" normalizeH="0" baseline="0" noProof="0">
              <a:ln>
                <a:noFill/>
              </a:ln>
              <a:solidFill>
                <a:prstClr val="white">
                  <a:lumMod val="65000"/>
                </a:prstClr>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509175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a:t>
            </a:r>
            <a:r>
              <a:rPr lang="en-US" altLang="ko-KR" dirty="0" smtClean="0"/>
              <a:t>ocal </a:t>
            </a:r>
            <a:r>
              <a:rPr lang="en-US" altLang="ko-KR" dirty="0" err="1" smtClean="0"/>
              <a:t>git</a:t>
            </a:r>
            <a:r>
              <a:rPr lang="ko-KR" altLang="en-US" dirty="0" smtClean="0"/>
              <a:t>에서 </a:t>
            </a:r>
            <a:r>
              <a:rPr lang="en-US" altLang="ko-KR" dirty="0" smtClean="0"/>
              <a:t> file upload</a:t>
            </a:r>
            <a:endParaRPr lang="ko-KR" altLang="en-US" dirty="0"/>
          </a:p>
        </p:txBody>
      </p:sp>
      <p:sp>
        <p:nvSpPr>
          <p:cNvPr id="3" name="내용 개체 틀 2"/>
          <p:cNvSpPr>
            <a:spLocks noGrp="1"/>
          </p:cNvSpPr>
          <p:nvPr>
            <p:ph idx="1"/>
          </p:nvPr>
        </p:nvSpPr>
        <p:spPr/>
        <p:txBody>
          <a:bodyPr>
            <a:normAutofit lnSpcReduction="10000"/>
          </a:bodyPr>
          <a:lstStyle/>
          <a:p>
            <a:r>
              <a:rPr lang="en-US" altLang="ko" dirty="0"/>
              <a:t>&gt;echo " this is </a:t>
            </a:r>
            <a:r>
              <a:rPr lang="en-US" altLang="ko" dirty="0" err="1"/>
              <a:t>lecturecloud</a:t>
            </a:r>
            <a:r>
              <a:rPr lang="en-US" altLang="ko" dirty="0"/>
              <a:t> </a:t>
            </a:r>
            <a:r>
              <a:rPr lang="en-US" altLang="ko" dirty="0" err="1"/>
              <a:t>plaform</a:t>
            </a:r>
            <a:r>
              <a:rPr lang="en-US" altLang="ko" dirty="0"/>
              <a:t>" &gt; README.md</a:t>
            </a:r>
            <a:endParaRPr lang="ko" altLang="en-US" dirty="0"/>
          </a:p>
          <a:p>
            <a:r>
              <a:rPr lang="en-US" altLang="ko" dirty="0"/>
              <a:t>&gt;"README.md"</a:t>
            </a:r>
            <a:endParaRPr lang="ko" altLang="en-US" dirty="0"/>
          </a:p>
          <a:p>
            <a:r>
              <a:rPr lang="en-US" altLang="ko" dirty="0" err="1"/>
              <a:t>git</a:t>
            </a:r>
            <a:r>
              <a:rPr lang="en-US" altLang="ko" dirty="0"/>
              <a:t> add </a:t>
            </a:r>
            <a:r>
              <a:rPr lang="en-US" altLang="ko" dirty="0" smtClean="0"/>
              <a:t>./*     //</a:t>
            </a:r>
            <a:r>
              <a:rPr lang="ko-KR" altLang="en-US" dirty="0" smtClean="0"/>
              <a:t>모든 폴더 및 파일</a:t>
            </a:r>
            <a:endParaRPr lang="ko" altLang="en-US" dirty="0"/>
          </a:p>
          <a:p>
            <a:r>
              <a:rPr lang="en-US" altLang="ko" dirty="0" err="1"/>
              <a:t>git</a:t>
            </a:r>
            <a:r>
              <a:rPr lang="en-US" altLang="ko" dirty="0"/>
              <a:t> commit -m "upload"</a:t>
            </a:r>
            <a:endParaRPr lang="ko" altLang="en-US" dirty="0"/>
          </a:p>
          <a:p>
            <a:r>
              <a:rPr lang="en-US" altLang="ko" dirty="0" err="1"/>
              <a:t>git</a:t>
            </a:r>
            <a:r>
              <a:rPr lang="en-US" altLang="ko" dirty="0"/>
              <a:t> remote add origin </a:t>
            </a:r>
            <a:r>
              <a:rPr lang="en-US" altLang="ko" dirty="0">
                <a:hlinkClick r:id="rId2"/>
              </a:rPr>
              <a:t>https://github.com/misook-git/lect_cloudplatform.git</a:t>
            </a:r>
            <a:endParaRPr lang="ko" altLang="en-US" dirty="0">
              <a:hlinkClick r:id="rId2"/>
            </a:endParaRPr>
          </a:p>
          <a:p>
            <a:pPr lvl="1"/>
            <a:r>
              <a:rPr lang="en-US" altLang="ko" b="1" dirty="0" err="1">
                <a:solidFill>
                  <a:srgbClr val="0070C0"/>
                </a:solidFill>
              </a:rPr>
              <a:t>git</a:t>
            </a:r>
            <a:r>
              <a:rPr lang="en-US" altLang="ko" b="1" dirty="0">
                <a:solidFill>
                  <a:srgbClr val="0070C0"/>
                </a:solidFill>
              </a:rPr>
              <a:t> remote remove origin</a:t>
            </a:r>
            <a:endParaRPr lang="ko" altLang="en-US" b="1" dirty="0">
              <a:solidFill>
                <a:srgbClr val="0070C0"/>
              </a:solidFill>
            </a:endParaRPr>
          </a:p>
          <a:p>
            <a:pPr lvl="1"/>
            <a:r>
              <a:rPr lang="en-US" altLang="ko" b="1" dirty="0">
                <a:solidFill>
                  <a:srgbClr val="0070C0"/>
                </a:solidFill>
              </a:rPr>
              <a:t>==&gt; logon failed</a:t>
            </a:r>
            <a:endParaRPr lang="ko" altLang="en-US" b="1" dirty="0">
              <a:solidFill>
                <a:srgbClr val="0070C0"/>
              </a:solidFill>
            </a:endParaRPr>
          </a:p>
          <a:p>
            <a:pPr lvl="1"/>
            <a:r>
              <a:rPr lang="en-US" altLang="ko" b="1" dirty="0" err="1">
                <a:solidFill>
                  <a:srgbClr val="0070C0"/>
                </a:solidFill>
              </a:rPr>
              <a:t>git</a:t>
            </a:r>
            <a:r>
              <a:rPr lang="en-US" altLang="ko" b="1" dirty="0">
                <a:solidFill>
                  <a:srgbClr val="0070C0"/>
                </a:solidFill>
              </a:rPr>
              <a:t> remote add origin </a:t>
            </a:r>
            <a:r>
              <a:rPr lang="en-US" altLang="ko" b="1" dirty="0">
                <a:solidFill>
                  <a:srgbClr val="0070C0"/>
                </a:solidFill>
                <a:hlinkClick r:id="rId3"/>
              </a:rPr>
              <a:t>https://misook-git:silla1234QW@github.com/misook-git/lect_cloudplatform.git</a:t>
            </a:r>
            <a:endParaRPr lang="ko" altLang="en-US" b="1" dirty="0">
              <a:solidFill>
                <a:srgbClr val="0070C0"/>
              </a:solidFill>
              <a:hlinkClick r:id="rId3"/>
            </a:endParaRPr>
          </a:p>
          <a:p>
            <a:r>
              <a:rPr lang="en-US" altLang="ko" dirty="0" err="1"/>
              <a:t>git</a:t>
            </a:r>
            <a:r>
              <a:rPr lang="en-US" altLang="ko" dirty="0"/>
              <a:t> push -u origin main</a:t>
            </a:r>
            <a:endParaRPr lang="ko" altLang="en-US" dirty="0"/>
          </a:p>
          <a:p>
            <a:endParaRPr lang="ko-KR" altLang="en-US" dirty="0"/>
          </a:p>
        </p:txBody>
      </p:sp>
    </p:spTree>
    <p:extLst>
      <p:ext uri="{BB962C8B-B14F-4D97-AF65-F5344CB8AC3E}">
        <p14:creationId xmlns:p14="http://schemas.microsoft.com/office/powerpoint/2010/main" val="2552595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normAutofit lnSpcReduction="10000"/>
          </a:bodyPr>
          <a:lstStyle/>
          <a:p>
            <a:r>
              <a:rPr lang="en-US" altLang="ko" dirty="0"/>
              <a:t>local </a:t>
            </a:r>
            <a:r>
              <a:rPr lang="en-US" altLang="ko" dirty="0" err="1"/>
              <a:t>git</a:t>
            </a:r>
            <a:r>
              <a:rPr lang="en-US" altLang="ko" dirty="0"/>
              <a:t> file upload</a:t>
            </a:r>
            <a:endParaRPr lang="ko" altLang="en-US" dirty="0"/>
          </a:p>
          <a:p>
            <a:pPr lvl="1"/>
            <a:r>
              <a:rPr lang="en-US" altLang="ko" dirty="0">
                <a:hlinkClick r:id="rId2"/>
              </a:rPr>
              <a:t>https://koonsland.tistory.com/105</a:t>
            </a:r>
            <a:endParaRPr lang="ko" altLang="en-US" dirty="0">
              <a:hlinkClick r:id="rId2"/>
            </a:endParaRPr>
          </a:p>
          <a:p>
            <a:pPr lvl="1"/>
            <a:r>
              <a:rPr lang="en-US" altLang="ko" dirty="0" err="1"/>
              <a:t>git</a:t>
            </a:r>
            <a:r>
              <a:rPr lang="en-US" altLang="ko" dirty="0"/>
              <a:t> </a:t>
            </a:r>
            <a:r>
              <a:rPr lang="en-US" altLang="ko" dirty="0" err="1"/>
              <a:t>config</a:t>
            </a:r>
            <a:r>
              <a:rPr lang="en-US" altLang="ko" dirty="0"/>
              <a:t> </a:t>
            </a:r>
            <a:r>
              <a:rPr lang="en-US" altLang="ko" dirty="0" smtClean="0"/>
              <a:t>user.name</a:t>
            </a:r>
          </a:p>
          <a:p>
            <a:pPr lvl="1"/>
            <a:r>
              <a:rPr lang="en-US" altLang="ko" dirty="0" err="1"/>
              <a:t>git</a:t>
            </a:r>
            <a:r>
              <a:rPr lang="en-US" altLang="ko" dirty="0"/>
              <a:t> branch</a:t>
            </a:r>
          </a:p>
          <a:p>
            <a:pPr lvl="1"/>
            <a:endParaRPr lang="en-US" altLang="ko" dirty="0" smtClean="0"/>
          </a:p>
          <a:p>
            <a:pPr lvl="1"/>
            <a:endParaRPr lang="en-US" altLang="ko" dirty="0" smtClean="0"/>
          </a:p>
          <a:p>
            <a:pPr marL="0" indent="0">
              <a:buNone/>
            </a:pPr>
            <a:r>
              <a:rPr lang="en-US" altLang="ko" dirty="0" smtClean="0"/>
              <a:t>==================================</a:t>
            </a:r>
            <a:endParaRPr lang="en-US" altLang="ko" dirty="0"/>
          </a:p>
          <a:p>
            <a:r>
              <a:rPr lang="en-US" altLang="ko" dirty="0" err="1"/>
              <a:t>ssh</a:t>
            </a:r>
            <a:r>
              <a:rPr lang="en-US" altLang="ko" dirty="0"/>
              <a:t> </a:t>
            </a:r>
            <a:r>
              <a:rPr lang="en-US" altLang="ko" dirty="0" err="1"/>
              <a:t>keygen</a:t>
            </a:r>
            <a:endParaRPr lang="ko" altLang="en-US" dirty="0"/>
          </a:p>
          <a:p>
            <a:pPr lvl="1"/>
            <a:r>
              <a:rPr lang="de-DE" altLang="ko" dirty="0"/>
              <a:t>&gt;ssh-keygen -t ed25519 -C "mms092333@naver.com</a:t>
            </a:r>
            <a:endParaRPr lang="ko" altLang="en-US" dirty="0"/>
          </a:p>
          <a:p>
            <a:pPr lvl="1"/>
            <a:r>
              <a:rPr lang="en-US" altLang="ko" dirty="0"/>
              <a:t>setting==&gt; SSH and GPG keys ==&gt; SSH keys  copy and paste</a:t>
            </a:r>
            <a:endParaRPr lang="ko" altLang="en-US" dirty="0"/>
          </a:p>
          <a:p>
            <a:pPr marL="457200" lvl="1" indent="0">
              <a:buNone/>
            </a:pPr>
            <a:endParaRPr lang="ko" altLang="en-US" dirty="0"/>
          </a:p>
          <a:p>
            <a:endParaRPr lang="ko-KR" altLang="en-US" dirty="0"/>
          </a:p>
        </p:txBody>
      </p:sp>
    </p:spTree>
    <p:extLst>
      <p:ext uri="{BB962C8B-B14F-4D97-AF65-F5344CB8AC3E}">
        <p14:creationId xmlns:p14="http://schemas.microsoft.com/office/powerpoint/2010/main" val="2070083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GitHub</a:t>
            </a:r>
            <a:endParaRPr lang="ko-KR" altLang="en-US" dirty="0"/>
          </a:p>
        </p:txBody>
      </p:sp>
      <p:sp>
        <p:nvSpPr>
          <p:cNvPr id="3" name="내용 개체 틀 2"/>
          <p:cNvSpPr>
            <a:spLocks noGrp="1"/>
          </p:cNvSpPr>
          <p:nvPr>
            <p:ph idx="1"/>
          </p:nvPr>
        </p:nvSpPr>
        <p:spPr>
          <a:xfrm>
            <a:off x="539495" y="1435608"/>
            <a:ext cx="11084657" cy="5422392"/>
          </a:xfrm>
        </p:spPr>
        <p:txBody>
          <a:bodyPr>
            <a:normAutofit/>
          </a:bodyPr>
          <a:lstStyle/>
          <a:p>
            <a:pPr lvl="0" latinLnBrk="0"/>
            <a:r>
              <a:rPr lang="en-US" altLang="ko-KR" dirty="0" smtClean="0"/>
              <a:t>create </a:t>
            </a:r>
            <a:r>
              <a:rPr lang="en-US" altLang="ko-KR" dirty="0"/>
              <a:t>a new repository on the command line</a:t>
            </a:r>
            <a:endParaRPr lang="ko-KR" altLang="ko-KR" dirty="0"/>
          </a:p>
          <a:p>
            <a:pPr lvl="1" latinLnBrk="0"/>
            <a:r>
              <a:rPr lang="en-US" altLang="ko-KR" dirty="0"/>
              <a:t>echo "# azwebapp11" &gt;&gt; README.md</a:t>
            </a:r>
            <a:endParaRPr lang="ko-KR" altLang="ko-KR" dirty="0"/>
          </a:p>
          <a:p>
            <a:pPr lvl="1" latinLnBrk="0"/>
            <a:r>
              <a:rPr lang="en-US" altLang="ko-KR" dirty="0" err="1"/>
              <a:t>git</a:t>
            </a:r>
            <a:r>
              <a:rPr lang="en-US" altLang="ko-KR" dirty="0"/>
              <a:t> </a:t>
            </a:r>
            <a:r>
              <a:rPr lang="en-US" altLang="ko-KR" dirty="0" err="1"/>
              <a:t>init</a:t>
            </a:r>
            <a:endParaRPr lang="ko-KR" altLang="ko-KR" dirty="0"/>
          </a:p>
          <a:p>
            <a:pPr lvl="1" latinLnBrk="0"/>
            <a:r>
              <a:rPr lang="en-US" altLang="ko-KR" dirty="0" err="1"/>
              <a:t>git</a:t>
            </a:r>
            <a:r>
              <a:rPr lang="en-US" altLang="ko-KR" dirty="0"/>
              <a:t> add README.md</a:t>
            </a:r>
            <a:endParaRPr lang="ko-KR" altLang="ko-KR" dirty="0"/>
          </a:p>
          <a:p>
            <a:pPr lvl="1" latinLnBrk="0"/>
            <a:r>
              <a:rPr lang="en-US" altLang="ko-KR" dirty="0" err="1"/>
              <a:t>git</a:t>
            </a:r>
            <a:r>
              <a:rPr lang="en-US" altLang="ko-KR" dirty="0"/>
              <a:t> commit -m "first commit"</a:t>
            </a:r>
            <a:endParaRPr lang="ko-KR" altLang="ko-KR" dirty="0"/>
          </a:p>
          <a:p>
            <a:pPr lvl="1" latinLnBrk="0"/>
            <a:r>
              <a:rPr lang="en-US" altLang="ko-KR" dirty="0" err="1"/>
              <a:t>git</a:t>
            </a:r>
            <a:r>
              <a:rPr lang="en-US" altLang="ko-KR" dirty="0"/>
              <a:t> branch -M main</a:t>
            </a:r>
            <a:endParaRPr lang="ko-KR" altLang="ko-KR" dirty="0"/>
          </a:p>
          <a:p>
            <a:pPr lvl="1" latinLnBrk="0"/>
            <a:r>
              <a:rPr lang="en-US" altLang="ko-KR" dirty="0" err="1"/>
              <a:t>git</a:t>
            </a:r>
            <a:r>
              <a:rPr lang="en-US" altLang="ko-KR" dirty="0"/>
              <a:t> remote add origin </a:t>
            </a:r>
            <a:r>
              <a:rPr lang="en-US" altLang="ko-KR" dirty="0">
                <a:hlinkClick r:id="rId2"/>
              </a:rPr>
              <a:t>https://github.com/misook-git/azwebapp11.git</a:t>
            </a:r>
            <a:endParaRPr lang="ko-KR" altLang="ko-KR" dirty="0"/>
          </a:p>
          <a:p>
            <a:pPr lvl="1" latinLnBrk="0"/>
            <a:r>
              <a:rPr lang="en-US" altLang="ko-KR" dirty="0" err="1"/>
              <a:t>git</a:t>
            </a:r>
            <a:r>
              <a:rPr lang="en-US" altLang="ko-KR" dirty="0"/>
              <a:t> push -u origin main</a:t>
            </a:r>
            <a:endParaRPr lang="ko-KR" altLang="ko-KR" dirty="0"/>
          </a:p>
          <a:p>
            <a:endParaRPr lang="ko-KR" altLang="en-US" dirty="0"/>
          </a:p>
        </p:txBody>
      </p:sp>
    </p:spTree>
    <p:extLst>
      <p:ext uri="{BB962C8B-B14F-4D97-AF65-F5344CB8AC3E}">
        <p14:creationId xmlns:p14="http://schemas.microsoft.com/office/powerpoint/2010/main" val="30368302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6" y="1215025"/>
            <a:ext cx="11297600" cy="5642975"/>
          </a:xfrm>
        </p:spPr>
        <p:txBody>
          <a:bodyPr>
            <a:normAutofit/>
          </a:bodyPr>
          <a:lstStyle/>
          <a:p>
            <a:pPr marL="0" indent="0">
              <a:buNone/>
            </a:pPr>
            <a:r>
              <a:rPr lang="en-US" altLang="ko-KR" dirty="0" err="1" smtClean="0"/>
              <a:t>git</a:t>
            </a:r>
            <a:r>
              <a:rPr lang="en-US" altLang="ko-KR" dirty="0"/>
              <a:t>, </a:t>
            </a:r>
            <a:r>
              <a:rPr lang="en-US" altLang="ko-KR" dirty="0" smtClean="0"/>
              <a:t>bash</a:t>
            </a:r>
            <a:endParaRPr lang="en-US" altLang="ko-KR" dirty="0"/>
          </a:p>
          <a:p>
            <a:pPr lvl="1"/>
            <a:r>
              <a:rPr lang="en-US" altLang="ko-KR" dirty="0" err="1"/>
              <a:t>git</a:t>
            </a:r>
            <a:r>
              <a:rPr lang="en-US" altLang="ko-KR" dirty="0"/>
              <a:t> </a:t>
            </a:r>
            <a:r>
              <a:rPr lang="en-US" altLang="ko-KR" dirty="0" err="1" smtClean="0"/>
              <a:t>init</a:t>
            </a:r>
            <a:endParaRPr lang="en-US" altLang="ko-KR" dirty="0" smtClean="0"/>
          </a:p>
          <a:p>
            <a:pPr lvl="1" latinLnBrk="0"/>
            <a:r>
              <a:rPr lang="en-US" altLang="ko-KR" dirty="0" err="1"/>
              <a:t>git</a:t>
            </a:r>
            <a:r>
              <a:rPr lang="en-US" altLang="ko-KR" dirty="0"/>
              <a:t> </a:t>
            </a:r>
            <a:r>
              <a:rPr lang="en-US" altLang="ko-KR" dirty="0" err="1"/>
              <a:t>config</a:t>
            </a:r>
            <a:r>
              <a:rPr lang="en-US" altLang="ko-KR" dirty="0"/>
              <a:t> --global user.name "</a:t>
            </a:r>
            <a:r>
              <a:rPr lang="en-US" altLang="ko-KR" dirty="0" err="1"/>
              <a:t>misook-git</a:t>
            </a:r>
            <a:r>
              <a:rPr lang="en-US" altLang="ko-KR" dirty="0"/>
              <a:t>"</a:t>
            </a:r>
            <a:endParaRPr lang="ko-KR" altLang="ko-KR" dirty="0"/>
          </a:p>
          <a:p>
            <a:pPr lvl="1" latinLnBrk="0"/>
            <a:r>
              <a:rPr lang="en-US" altLang="ko-KR" dirty="0" err="1"/>
              <a:t>git</a:t>
            </a:r>
            <a:r>
              <a:rPr lang="en-US" altLang="ko-KR" dirty="0"/>
              <a:t> </a:t>
            </a:r>
            <a:r>
              <a:rPr lang="en-US" altLang="ko-KR" dirty="0" err="1"/>
              <a:t>config</a:t>
            </a:r>
            <a:r>
              <a:rPr lang="en-US" altLang="ko-KR" dirty="0"/>
              <a:t> --global </a:t>
            </a:r>
            <a:r>
              <a:rPr lang="en-US" altLang="ko-KR" dirty="0" err="1"/>
              <a:t>user.email</a:t>
            </a:r>
            <a:r>
              <a:rPr lang="en-US" altLang="ko-KR" dirty="0"/>
              <a:t> "mms092333@naver.com"</a:t>
            </a:r>
            <a:endParaRPr lang="ko-KR" altLang="ko-KR" dirty="0"/>
          </a:p>
          <a:p>
            <a:pPr lvl="1"/>
            <a:endParaRPr lang="en-US" altLang="ko-KR" dirty="0"/>
          </a:p>
          <a:p>
            <a:pPr lvl="1"/>
            <a:r>
              <a:rPr lang="en-US" altLang="ko-KR" dirty="0" err="1"/>
              <a:t>git</a:t>
            </a:r>
            <a:r>
              <a:rPr lang="en-US" altLang="ko-KR" dirty="0"/>
              <a:t> add </a:t>
            </a:r>
            <a:r>
              <a:rPr lang="en-US" altLang="ko-KR" dirty="0" smtClean="0"/>
              <a:t>.</a:t>
            </a:r>
            <a:endParaRPr lang="en-US" altLang="ko-KR" dirty="0"/>
          </a:p>
          <a:p>
            <a:pPr lvl="1"/>
            <a:r>
              <a:rPr lang="en-US" altLang="ko-KR" dirty="0" err="1"/>
              <a:t>git</a:t>
            </a:r>
            <a:r>
              <a:rPr lang="en-US" altLang="ko-KR" dirty="0"/>
              <a:t> commit -m "Initial Commit"</a:t>
            </a:r>
          </a:p>
          <a:p>
            <a:pPr lvl="1"/>
            <a:r>
              <a:rPr lang="en-US" altLang="ko-KR" dirty="0" err="1"/>
              <a:t>git</a:t>
            </a:r>
            <a:r>
              <a:rPr lang="en-US" altLang="ko-KR" dirty="0"/>
              <a:t> remote add azure </a:t>
            </a:r>
            <a:r>
              <a:rPr lang="en-US" altLang="ko-KR" dirty="0">
                <a:hlinkClick r:id="rId2"/>
              </a:rPr>
              <a:t>https://msdocs-node-cli.scm.azurewebsites.net/msdocs-node-cli.git</a:t>
            </a:r>
            <a:endParaRPr lang="en-US" altLang="ko-KR" dirty="0"/>
          </a:p>
          <a:p>
            <a:pPr lvl="1"/>
            <a:r>
              <a:rPr lang="en-US" altLang="ko-KR" dirty="0" err="1"/>
              <a:t>git</a:t>
            </a:r>
            <a:r>
              <a:rPr lang="en-US" altLang="ko-KR" dirty="0"/>
              <a:t> push azure master</a:t>
            </a:r>
            <a:endParaRPr lang="ko-KR" altLang="en-US" dirty="0"/>
          </a:p>
          <a:p>
            <a:endParaRPr lang="ko-KR" altLang="en-US" dirty="0"/>
          </a:p>
        </p:txBody>
      </p:sp>
    </p:spTree>
    <p:extLst>
      <p:ext uri="{BB962C8B-B14F-4D97-AF65-F5344CB8AC3E}">
        <p14:creationId xmlns:p14="http://schemas.microsoft.com/office/powerpoint/2010/main" val="18532928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a:xfrm>
            <a:off x="539496" y="1435608"/>
            <a:ext cx="11285074" cy="5215090"/>
          </a:xfrm>
        </p:spPr>
        <p:txBody>
          <a:bodyPr>
            <a:normAutofit fontScale="55000" lnSpcReduction="20000"/>
          </a:bodyPr>
          <a:lstStyle/>
          <a:p>
            <a:r>
              <a:rPr lang="en-US" altLang="ko-KR" dirty="0" err="1"/>
              <a:t>g</a:t>
            </a:r>
            <a:r>
              <a:rPr lang="en-US" altLang="ko-KR" dirty="0" err="1" smtClean="0"/>
              <a:t>it</a:t>
            </a:r>
            <a:r>
              <a:rPr lang="en-US" altLang="ko-KR" dirty="0" smtClean="0"/>
              <a:t> remote –v</a:t>
            </a:r>
          </a:p>
          <a:p>
            <a:pPr latinLnBrk="0"/>
            <a:r>
              <a:rPr lang="ko-KR" altLang="ko-KR" dirty="0" err="1"/>
              <a:t>git</a:t>
            </a:r>
            <a:r>
              <a:rPr lang="ko-KR" altLang="ko-KR" dirty="0"/>
              <a:t> </a:t>
            </a:r>
            <a:r>
              <a:rPr lang="ko-KR" altLang="ko-KR" dirty="0" err="1" smtClean="0"/>
              <a:t>pull</a:t>
            </a:r>
            <a:r>
              <a:rPr lang="en-US" altLang="ko-KR" dirty="0" smtClean="0"/>
              <a:t>  //</a:t>
            </a:r>
            <a:r>
              <a:rPr lang="ko-KR" altLang="en-US" dirty="0" err="1" smtClean="0"/>
              <a:t>충돌시</a:t>
            </a:r>
            <a:endParaRPr lang="en-US" altLang="ko-KR" dirty="0" smtClean="0"/>
          </a:p>
          <a:p>
            <a:pPr latinLnBrk="0"/>
            <a:r>
              <a:rPr lang="en-US" altLang="ko-KR" dirty="0" err="1"/>
              <a:t>g</a:t>
            </a:r>
            <a:r>
              <a:rPr lang="en-US" altLang="ko-KR" dirty="0" err="1" smtClean="0"/>
              <a:t>it</a:t>
            </a:r>
            <a:r>
              <a:rPr lang="en-US" altLang="ko-KR" dirty="0" smtClean="0"/>
              <a:t> add *</a:t>
            </a:r>
          </a:p>
          <a:p>
            <a:pPr latinLnBrk="0"/>
            <a:r>
              <a:rPr lang="en-US" altLang="ko-KR" dirty="0" err="1"/>
              <a:t>g</a:t>
            </a:r>
            <a:r>
              <a:rPr lang="en-US" altLang="ko-KR" dirty="0" err="1" smtClean="0"/>
              <a:t>it</a:t>
            </a:r>
            <a:r>
              <a:rPr lang="en-US" altLang="ko-KR" dirty="0" smtClean="0"/>
              <a:t> push</a:t>
            </a:r>
            <a:endParaRPr lang="ko-KR" altLang="ko-KR" dirty="0"/>
          </a:p>
          <a:p>
            <a:pPr latinLnBrk="0"/>
            <a:r>
              <a:rPr lang="ko-KR" altLang="ko-KR" dirty="0" err="1"/>
              <a:t>git</a:t>
            </a:r>
            <a:r>
              <a:rPr lang="ko-KR" altLang="ko-KR" dirty="0"/>
              <a:t> </a:t>
            </a:r>
            <a:r>
              <a:rPr lang="ko-KR" altLang="ko-KR" dirty="0" err="1" smtClean="0"/>
              <a:t>br</a:t>
            </a:r>
            <a:r>
              <a:rPr lang="en-US" altLang="ko-KR" dirty="0" smtClean="0"/>
              <a:t>a</a:t>
            </a:r>
            <a:r>
              <a:rPr lang="ko-KR" altLang="ko-KR" dirty="0" err="1" smtClean="0"/>
              <a:t>nch</a:t>
            </a:r>
            <a:r>
              <a:rPr lang="ko-KR" altLang="ko-KR" dirty="0" smtClean="0"/>
              <a:t> </a:t>
            </a:r>
            <a:r>
              <a:rPr lang="ko-KR" altLang="ko-KR" dirty="0"/>
              <a:t>robranch1</a:t>
            </a:r>
          </a:p>
          <a:p>
            <a:pPr latinLnBrk="0"/>
            <a:r>
              <a:rPr lang="ko-KR" altLang="ko-KR" dirty="0" err="1"/>
              <a:t>git</a:t>
            </a:r>
            <a:r>
              <a:rPr lang="ko-KR" altLang="ko-KR" dirty="0"/>
              <a:t> </a:t>
            </a:r>
            <a:r>
              <a:rPr lang="ko-KR" altLang="ko-KR" dirty="0" err="1"/>
              <a:t>checkout</a:t>
            </a:r>
            <a:r>
              <a:rPr lang="ko-KR" altLang="ko-KR" dirty="0"/>
              <a:t> -</a:t>
            </a:r>
            <a:r>
              <a:rPr lang="ko-KR" altLang="ko-KR" dirty="0" err="1"/>
              <a:t>b</a:t>
            </a:r>
            <a:r>
              <a:rPr lang="ko-KR" altLang="ko-KR" dirty="0"/>
              <a:t> robranch1</a:t>
            </a:r>
          </a:p>
          <a:p>
            <a:pPr latinLnBrk="0"/>
            <a:r>
              <a:rPr lang="ko-KR" altLang="ko-KR" dirty="0" err="1"/>
              <a:t>g</a:t>
            </a:r>
            <a:r>
              <a:rPr lang="en-US" altLang="ko-KR" dirty="0" smtClean="0"/>
              <a:t>it rebase </a:t>
            </a:r>
            <a:r>
              <a:rPr lang="en-US" altLang="ko-KR" dirty="0"/>
              <a:t>  robranch1</a:t>
            </a:r>
            <a:endParaRPr lang="ko-KR" altLang="ko-KR" dirty="0"/>
          </a:p>
          <a:p>
            <a:pPr latinLnBrk="0"/>
            <a:r>
              <a:rPr lang="en-US" altLang="ko-KR" dirty="0" err="1" smtClean="0"/>
              <a:t>git</a:t>
            </a:r>
            <a:r>
              <a:rPr lang="en-US" altLang="ko-KR" dirty="0" smtClean="0"/>
              <a:t> </a:t>
            </a:r>
            <a:r>
              <a:rPr lang="en-US" altLang="ko-KR" dirty="0"/>
              <a:t>branch –D </a:t>
            </a:r>
            <a:r>
              <a:rPr lang="en-US" altLang="ko-KR" dirty="0" smtClean="0"/>
              <a:t>robranch1  //local branch </a:t>
            </a:r>
            <a:r>
              <a:rPr lang="ko-KR" altLang="en-US" dirty="0" smtClean="0"/>
              <a:t>삭제</a:t>
            </a:r>
            <a:endParaRPr lang="en-US" altLang="ko-KR" dirty="0" smtClean="0"/>
          </a:p>
          <a:p>
            <a:pPr latinLnBrk="0"/>
            <a:r>
              <a:rPr lang="en-US" altLang="ko-KR" dirty="0" err="1" smtClean="0"/>
              <a:t>git</a:t>
            </a:r>
            <a:r>
              <a:rPr lang="en-US" altLang="ko-KR" dirty="0" smtClean="0"/>
              <a:t> push –d origin robr1  //remote </a:t>
            </a:r>
          </a:p>
          <a:p>
            <a:pPr latinLnBrk="0"/>
            <a:r>
              <a:rPr lang="en-US" altLang="ko-KR" dirty="0"/>
              <a:t>remote: Invalid username or password</a:t>
            </a:r>
            <a:r>
              <a:rPr lang="en-US" altLang="ko-KR" dirty="0" smtClean="0"/>
              <a:t>.</a:t>
            </a:r>
          </a:p>
          <a:p>
            <a:pPr lvl="1" latinLnBrk="0"/>
            <a:r>
              <a:rPr lang="en-US" altLang="ko-KR" dirty="0" err="1" smtClean="0"/>
              <a:t>git</a:t>
            </a:r>
            <a:r>
              <a:rPr lang="en-US" altLang="ko-KR" dirty="0" smtClean="0"/>
              <a:t> remote remove origin</a:t>
            </a:r>
          </a:p>
          <a:p>
            <a:pPr lvl="1" latinLnBrk="0"/>
            <a:r>
              <a:rPr lang="en-US" altLang="ko" dirty="0" err="1"/>
              <a:t>git</a:t>
            </a:r>
            <a:r>
              <a:rPr lang="en-US" altLang="ko" dirty="0"/>
              <a:t> remote add origin </a:t>
            </a:r>
            <a:r>
              <a:rPr lang="en-US" altLang="ko" dirty="0">
                <a:hlinkClick r:id="rId3"/>
              </a:rPr>
              <a:t>https://userName:passWord@github.com/myRepository</a:t>
            </a:r>
            <a:endParaRPr lang="ko" altLang="en-US" dirty="0">
              <a:hlinkClick r:id="rId3"/>
            </a:endParaRPr>
          </a:p>
          <a:p>
            <a:pPr lvl="1" latinLnBrk="0"/>
            <a:r>
              <a:rPr lang="en-US" altLang="ko-KR" dirty="0" smtClean="0"/>
              <a:t>== password</a:t>
            </a:r>
            <a:r>
              <a:rPr lang="ko-KR" altLang="en-US" dirty="0" smtClean="0"/>
              <a:t>에 </a:t>
            </a:r>
            <a:r>
              <a:rPr lang="en-US" altLang="ko-KR" dirty="0" smtClean="0"/>
              <a:t>@ </a:t>
            </a:r>
            <a:r>
              <a:rPr lang="ko-KR" altLang="en-US" dirty="0" smtClean="0"/>
              <a:t>들어가면 안됨</a:t>
            </a:r>
            <a:r>
              <a:rPr lang="en-US" altLang="ko-KR" dirty="0" smtClean="0"/>
              <a:t> </a:t>
            </a:r>
            <a:endParaRPr lang="ko-KR" altLang="ko-KR" dirty="0"/>
          </a:p>
          <a:p>
            <a:endParaRPr lang="ko-KR" altLang="en-US" dirty="0"/>
          </a:p>
        </p:txBody>
      </p:sp>
    </p:spTree>
    <p:extLst>
      <p:ext uri="{BB962C8B-B14F-4D97-AF65-F5344CB8AC3E}">
        <p14:creationId xmlns:p14="http://schemas.microsoft.com/office/powerpoint/2010/main" val="1476430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git</a:t>
            </a:r>
            <a:r>
              <a:rPr lang="en-US" altLang="ko-KR" dirty="0" smtClean="0"/>
              <a:t> push error</a:t>
            </a:r>
            <a:endParaRPr lang="ko-KR" altLang="en-US" dirty="0"/>
          </a:p>
        </p:txBody>
      </p:sp>
      <p:sp>
        <p:nvSpPr>
          <p:cNvPr id="3" name="내용 개체 틀 2"/>
          <p:cNvSpPr>
            <a:spLocks noGrp="1"/>
          </p:cNvSpPr>
          <p:nvPr>
            <p:ph idx="1"/>
          </p:nvPr>
        </p:nvSpPr>
        <p:spPr/>
        <p:txBody>
          <a:bodyPr>
            <a:normAutofit fontScale="92500" lnSpcReduction="20000"/>
          </a:bodyPr>
          <a:lstStyle/>
          <a:p>
            <a:r>
              <a:rPr lang="en-US" altLang="ko" dirty="0" smtClean="0"/>
              <a:t>sol 1) </a:t>
            </a:r>
            <a:endParaRPr lang="ko" altLang="en-US" dirty="0"/>
          </a:p>
          <a:p>
            <a:pPr lvl="1"/>
            <a:r>
              <a:rPr lang="ko" altLang="en-US" dirty="0"/>
              <a:t> </a:t>
            </a:r>
            <a:r>
              <a:rPr lang="en-US" altLang="ko" dirty="0"/>
              <a:t>- </a:t>
            </a:r>
            <a:r>
              <a:rPr lang="en-US" altLang="ko" dirty="0" err="1"/>
              <a:t>git</a:t>
            </a:r>
            <a:r>
              <a:rPr lang="en-US" altLang="ko" dirty="0"/>
              <a:t> fetch</a:t>
            </a:r>
            <a:endParaRPr lang="ko" altLang="en-US" dirty="0"/>
          </a:p>
          <a:p>
            <a:pPr lvl="1"/>
            <a:r>
              <a:rPr lang="en-US" altLang="ko" dirty="0"/>
              <a:t>- </a:t>
            </a:r>
            <a:r>
              <a:rPr lang="en-US" altLang="ko" dirty="0" err="1"/>
              <a:t>git</a:t>
            </a:r>
            <a:r>
              <a:rPr lang="en-US" altLang="ko" dirty="0"/>
              <a:t> status</a:t>
            </a:r>
            <a:endParaRPr lang="ko" altLang="en-US" dirty="0"/>
          </a:p>
          <a:p>
            <a:pPr lvl="1"/>
            <a:r>
              <a:rPr lang="en-US" altLang="ko" dirty="0"/>
              <a:t>-</a:t>
            </a:r>
            <a:r>
              <a:rPr lang="en-US" altLang="ko" dirty="0" err="1"/>
              <a:t>git</a:t>
            </a:r>
            <a:r>
              <a:rPr lang="en-US" altLang="ko" dirty="0"/>
              <a:t> pull origin main</a:t>
            </a:r>
            <a:endParaRPr lang="ko" altLang="en-US" dirty="0"/>
          </a:p>
          <a:p>
            <a:pPr lvl="1"/>
            <a:r>
              <a:rPr lang="en-US" altLang="ko" dirty="0"/>
              <a:t>-</a:t>
            </a:r>
            <a:r>
              <a:rPr lang="en-US" altLang="ko" dirty="0" err="1"/>
              <a:t>git</a:t>
            </a:r>
            <a:r>
              <a:rPr lang="en-US" altLang="ko" dirty="0"/>
              <a:t> add .</a:t>
            </a:r>
            <a:endParaRPr lang="ko" altLang="en-US" dirty="0"/>
          </a:p>
          <a:p>
            <a:pPr lvl="1"/>
            <a:r>
              <a:rPr lang="en-US" altLang="ko" dirty="0"/>
              <a:t>-</a:t>
            </a:r>
            <a:r>
              <a:rPr lang="en-US" altLang="ko" dirty="0" err="1"/>
              <a:t>git</a:t>
            </a:r>
            <a:r>
              <a:rPr lang="en-US" altLang="ko" dirty="0"/>
              <a:t> </a:t>
            </a:r>
            <a:r>
              <a:rPr lang="en-US" altLang="ko" dirty="0" err="1"/>
              <a:t>commint</a:t>
            </a:r>
            <a:r>
              <a:rPr lang="en-US" altLang="ko" dirty="0"/>
              <a:t> -m "2nd"</a:t>
            </a:r>
            <a:endParaRPr lang="ko" altLang="en-US" dirty="0"/>
          </a:p>
          <a:p>
            <a:pPr lvl="1"/>
            <a:r>
              <a:rPr lang="en-US" altLang="ko" dirty="0"/>
              <a:t>-</a:t>
            </a:r>
            <a:r>
              <a:rPr lang="en-US" altLang="ko" dirty="0" err="1"/>
              <a:t>git</a:t>
            </a:r>
            <a:r>
              <a:rPr lang="en-US" altLang="ko" dirty="0"/>
              <a:t> remote add origin http:</a:t>
            </a:r>
            <a:endParaRPr lang="ko" altLang="en-US" dirty="0"/>
          </a:p>
          <a:p>
            <a:pPr lvl="1"/>
            <a:r>
              <a:rPr lang="en-US" altLang="ko" dirty="0"/>
              <a:t>-</a:t>
            </a:r>
            <a:r>
              <a:rPr lang="en-US" altLang="ko" dirty="0" err="1"/>
              <a:t>git</a:t>
            </a:r>
            <a:r>
              <a:rPr lang="en-US" altLang="ko" dirty="0"/>
              <a:t> push -u origin </a:t>
            </a:r>
            <a:r>
              <a:rPr lang="en-US" altLang="ko" dirty="0" smtClean="0"/>
              <a:t>main</a:t>
            </a:r>
          </a:p>
          <a:p>
            <a:r>
              <a:rPr lang="en-US" altLang="ko" dirty="0" smtClean="0"/>
              <a:t>sol 2) </a:t>
            </a:r>
          </a:p>
          <a:p>
            <a:pPr lvl="1"/>
            <a:r>
              <a:rPr lang="ko-KR" altLang="en-US" dirty="0" smtClean="0"/>
              <a:t>강제 </a:t>
            </a:r>
            <a:r>
              <a:rPr lang="en-US" altLang="ko-KR" dirty="0"/>
              <a:t>push +main</a:t>
            </a:r>
          </a:p>
          <a:p>
            <a:pPr lvl="1"/>
            <a:r>
              <a:rPr lang="en-US" altLang="ko-KR" dirty="0" err="1"/>
              <a:t>git</a:t>
            </a:r>
            <a:r>
              <a:rPr lang="en-US" altLang="ko-KR" dirty="0"/>
              <a:t> push –u origin +main</a:t>
            </a:r>
            <a:endParaRPr lang="ko" altLang="en-US" dirty="0"/>
          </a:p>
          <a:p>
            <a:endParaRPr lang="ko-KR" altLang="en-US" dirty="0"/>
          </a:p>
        </p:txBody>
      </p:sp>
    </p:spTree>
    <p:extLst>
      <p:ext uri="{BB962C8B-B14F-4D97-AF65-F5344CB8AC3E}">
        <p14:creationId xmlns:p14="http://schemas.microsoft.com/office/powerpoint/2010/main" val="4250078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E1BE377-926E-4FEE-AD02-3004BC883F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grpSp>
        <p:nvGrpSpPr>
          <p:cNvPr id="10" name="그룹 9">
            <a:extLst>
              <a:ext uri="{FF2B5EF4-FFF2-40B4-BE49-F238E27FC236}">
                <a16:creationId xmlns:a16="http://schemas.microsoft.com/office/drawing/2014/main" id="{12573344-11B8-4428-8B24-64429C357BD1}"/>
              </a:ext>
            </a:extLst>
          </p:cNvPr>
          <p:cNvGrpSpPr/>
          <p:nvPr/>
        </p:nvGrpSpPr>
        <p:grpSpPr>
          <a:xfrm>
            <a:off x="391172" y="3465512"/>
            <a:ext cx="5704828" cy="3001327"/>
            <a:chOff x="391172" y="3465512"/>
            <a:chExt cx="5704828" cy="3001327"/>
          </a:xfrm>
        </p:grpSpPr>
        <p:sp>
          <p:nvSpPr>
            <p:cNvPr id="11" name="직사각형 10">
              <a:extLst>
                <a:ext uri="{FF2B5EF4-FFF2-40B4-BE49-F238E27FC236}">
                  <a16:creationId xmlns:a16="http://schemas.microsoft.com/office/drawing/2014/main" id="{A872F4B2-3965-4BA5-88D5-AB710EECCD10}"/>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2" name="그룹 11">
              <a:extLst>
                <a:ext uri="{FF2B5EF4-FFF2-40B4-BE49-F238E27FC236}">
                  <a16:creationId xmlns:a16="http://schemas.microsoft.com/office/drawing/2014/main" id="{849A04B8-B31A-4DF2-BF99-26783BC0A85D}"/>
                </a:ext>
              </a:extLst>
            </p:cNvPr>
            <p:cNvGrpSpPr/>
            <p:nvPr/>
          </p:nvGrpSpPr>
          <p:grpSpPr>
            <a:xfrm>
              <a:off x="391172" y="3973303"/>
              <a:ext cx="5411226" cy="1672270"/>
              <a:chOff x="2336863" y="2382742"/>
              <a:chExt cx="7368317" cy="2277087"/>
            </a:xfrm>
          </p:grpSpPr>
          <p:sp>
            <p:nvSpPr>
              <p:cNvPr id="13" name="TextBox 12">
                <a:extLst>
                  <a:ext uri="{FF2B5EF4-FFF2-40B4-BE49-F238E27FC236}">
                    <a16:creationId xmlns:a16="http://schemas.microsoft.com/office/drawing/2014/main" id="{749C66CA-FC18-4A73-AA6D-20A2EC96985F}"/>
                  </a:ext>
                </a:extLst>
              </p:cNvPr>
              <p:cNvSpPr txBox="1"/>
              <p:nvPr/>
            </p:nvSpPr>
            <p:spPr>
              <a:xfrm>
                <a:off x="2736164" y="2382742"/>
                <a:ext cx="1761667" cy="712455"/>
              </a:xfrm>
              <a:prstGeom prst="rect">
                <a:avLst/>
              </a:prstGeom>
              <a:noFill/>
            </p:spPr>
            <p:txBody>
              <a:bodyPr wrap="none" rtlCol="0">
                <a:spAutoFit/>
              </a:bodyPr>
              <a:lstStyle/>
              <a:p>
                <a:r>
                  <a:rPr lang="en-US" altLang="ko-KR" sz="2800" b="1" dirty="0">
                    <a:solidFill>
                      <a:schemeClr val="bg1"/>
                    </a:solidFill>
                  </a:rPr>
                  <a:t>Part </a:t>
                </a:r>
                <a:r>
                  <a:rPr lang="en-US" altLang="ko-KR" sz="2800" b="1" dirty="0" smtClean="0">
                    <a:solidFill>
                      <a:schemeClr val="bg1"/>
                    </a:solidFill>
                  </a:rPr>
                  <a:t>I, </a:t>
                </a:r>
                <a:endParaRPr lang="ko-KR" altLang="en-US" sz="2800" b="1" dirty="0">
                  <a:solidFill>
                    <a:schemeClr val="bg1"/>
                  </a:solidFill>
                </a:endParaRPr>
              </a:p>
            </p:txBody>
          </p:sp>
          <p:sp>
            <p:nvSpPr>
              <p:cNvPr id="14" name="TextBox 13">
                <a:extLst>
                  <a:ext uri="{FF2B5EF4-FFF2-40B4-BE49-F238E27FC236}">
                    <a16:creationId xmlns:a16="http://schemas.microsoft.com/office/drawing/2014/main" id="{65465CA2-3769-4BE9-AA7E-6F04145D7731}"/>
                  </a:ext>
                </a:extLst>
              </p:cNvPr>
              <p:cNvSpPr txBox="1"/>
              <p:nvPr/>
            </p:nvSpPr>
            <p:spPr>
              <a:xfrm>
                <a:off x="2336863" y="3528282"/>
                <a:ext cx="7368317" cy="1131547"/>
              </a:xfrm>
              <a:prstGeom prst="rect">
                <a:avLst/>
              </a:prstGeom>
              <a:noFill/>
            </p:spPr>
            <p:txBody>
              <a:bodyPr wrap="none" rtlCol="0">
                <a:spAutoFit/>
              </a:bodyPr>
              <a:lstStyle/>
              <a:p>
                <a:pPr algn="ctr"/>
                <a:r>
                  <a:rPr lang="en-US" altLang="ko-KR" sz="48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4800" b="1" dirty="0" smtClean="0">
                    <a:solidFill>
                      <a:schemeClr val="bg1"/>
                    </a:solidFill>
                    <a:latin typeface="나눔스퀘어 ExtraBold" panose="020B0600000101010101" pitchFamily="50" charset="-127"/>
                    <a:ea typeface="나눔스퀘어 ExtraBold" panose="020B0600000101010101" pitchFamily="50" charset="-127"/>
                  </a:rPr>
                  <a:t>플랫폼 서비스</a:t>
                </a:r>
                <a:r>
                  <a:rPr lang="en-US" altLang="ko-KR" sz="4800" b="1" dirty="0" smtClean="0">
                    <a:solidFill>
                      <a:schemeClr val="bg1"/>
                    </a:solidFill>
                    <a:latin typeface="나눔스퀘어 ExtraBold" panose="020B0600000101010101" pitchFamily="50" charset="-127"/>
                    <a:ea typeface="나눔스퀘어 ExtraBold" panose="020B0600000101010101" pitchFamily="50" charset="-127"/>
                  </a:rPr>
                  <a:t> </a:t>
                </a:r>
                <a:endParaRPr lang="ko-KR" altLang="en-US" sz="4800" b="1" dirty="0">
                  <a:solidFill>
                    <a:schemeClr val="bg1"/>
                  </a:solidFill>
                  <a:latin typeface="나눔스퀘어 ExtraBold" panose="020B0600000101010101" pitchFamily="50" charset="-127"/>
                  <a:ea typeface="나눔스퀘어 ExtraBold" panose="020B0600000101010101" pitchFamily="50" charset="-127"/>
                </a:endParaRPr>
              </a:p>
            </p:txBody>
          </p:sp>
        </p:grpSp>
      </p:grpSp>
    </p:spTree>
    <p:extLst>
      <p:ext uri="{BB962C8B-B14F-4D97-AF65-F5344CB8AC3E}">
        <p14:creationId xmlns:p14="http://schemas.microsoft.com/office/powerpoint/2010/main" val="1166756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7E613C-4C7B-4FE5-84E3-D4AB8BBAC817}"/>
              </a:ext>
            </a:extLst>
          </p:cNvPr>
          <p:cNvSpPr>
            <a:spLocks noGrp="1"/>
          </p:cNvSpPr>
          <p:nvPr>
            <p:ph type="title"/>
          </p:nvPr>
        </p:nvSpPr>
        <p:spPr>
          <a:xfrm>
            <a:off x="838200" y="-48109"/>
            <a:ext cx="10515600" cy="1325563"/>
          </a:xfrm>
        </p:spPr>
        <p:txBody>
          <a:bodyPr/>
          <a:lstStyle/>
          <a:p>
            <a:r>
              <a:rPr lang="en-US" altLang="ko-KR" dirty="0"/>
              <a:t>All about Azure</a:t>
            </a:r>
            <a:endParaRPr lang="ko-KR" altLang="en-US" dirty="0"/>
          </a:p>
        </p:txBody>
      </p:sp>
      <p:sp>
        <p:nvSpPr>
          <p:cNvPr id="4" name="Rectangle 61">
            <a:extLst>
              <a:ext uri="{FF2B5EF4-FFF2-40B4-BE49-F238E27FC236}">
                <a16:creationId xmlns:a16="http://schemas.microsoft.com/office/drawing/2014/main" id="{5E74F741-66AB-4583-89D0-E7B7586B7FC1}"/>
              </a:ext>
            </a:extLst>
          </p:cNvPr>
          <p:cNvSpPr/>
          <p:nvPr/>
        </p:nvSpPr>
        <p:spPr bwMode="auto">
          <a:xfrm>
            <a:off x="0" y="1188529"/>
            <a:ext cx="12192000" cy="567535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 name="TextBox 4">
            <a:extLst>
              <a:ext uri="{FF2B5EF4-FFF2-40B4-BE49-F238E27FC236}">
                <a16:creationId xmlns:a16="http://schemas.microsoft.com/office/drawing/2014/main" id="{1CDA54FA-BF6F-43F0-94E0-120A1916072A}"/>
              </a:ext>
            </a:extLst>
          </p:cNvPr>
          <p:cNvSpPr txBox="1"/>
          <p:nvPr/>
        </p:nvSpPr>
        <p:spPr>
          <a:xfrm>
            <a:off x="2739339" y="1902543"/>
            <a:ext cx="4528457" cy="4247317"/>
          </a:xfrm>
          <a:prstGeom prst="rect">
            <a:avLst/>
          </a:prstGeom>
          <a:noFill/>
        </p:spPr>
        <p:txBody>
          <a:bodyPr wrap="square" rtlCol="0">
            <a:spAutoFit/>
          </a:bodyPr>
          <a:lstStyle/>
          <a:p>
            <a:pPr marL="285750" indent="-285750">
              <a:lnSpc>
                <a:spcPct val="150000"/>
              </a:lnSpc>
              <a:buFontTx/>
              <a:buChar char="-"/>
            </a:pPr>
            <a:r>
              <a:rPr lang="en-US" altLang="ko-KR" b="1" dirty="0">
                <a:solidFill>
                  <a:srgbClr val="FFC000"/>
                </a:solidFill>
              </a:rPr>
              <a:t>Automatic Software Updates</a:t>
            </a:r>
          </a:p>
          <a:p>
            <a:pPr marL="285750" indent="-285750">
              <a:lnSpc>
                <a:spcPct val="150000"/>
              </a:lnSpc>
              <a:buFontTx/>
              <a:buChar char="-"/>
            </a:pPr>
            <a:r>
              <a:rPr lang="en-US" altLang="ko-KR" b="1" dirty="0">
                <a:solidFill>
                  <a:srgbClr val="FFC000"/>
                </a:solidFill>
              </a:rPr>
              <a:t>Maintains Productivity</a:t>
            </a:r>
          </a:p>
          <a:p>
            <a:pPr marL="285750" indent="-285750">
              <a:lnSpc>
                <a:spcPct val="150000"/>
              </a:lnSpc>
              <a:buFontTx/>
              <a:buChar char="-"/>
            </a:pPr>
            <a:r>
              <a:rPr lang="en-US" altLang="ko-KR" b="1" dirty="0">
                <a:solidFill>
                  <a:srgbClr val="FFC000"/>
                </a:solidFill>
              </a:rPr>
              <a:t>Support Accessibility</a:t>
            </a:r>
          </a:p>
          <a:p>
            <a:pPr marL="285750" indent="-285750">
              <a:lnSpc>
                <a:spcPct val="150000"/>
              </a:lnSpc>
              <a:buFontTx/>
              <a:buChar char="-"/>
            </a:pPr>
            <a:r>
              <a:rPr lang="en-US" altLang="ko-KR" b="1" dirty="0">
                <a:solidFill>
                  <a:srgbClr val="FFC000"/>
                </a:solidFill>
              </a:rPr>
              <a:t>Ensure Security</a:t>
            </a:r>
          </a:p>
          <a:p>
            <a:pPr marL="285750" indent="-285750">
              <a:lnSpc>
                <a:spcPct val="150000"/>
              </a:lnSpc>
              <a:buFontTx/>
              <a:buChar char="-"/>
            </a:pPr>
            <a:r>
              <a:rPr lang="en-US" altLang="ko-KR" b="1" dirty="0">
                <a:solidFill>
                  <a:srgbClr val="FFC000"/>
                </a:solidFill>
              </a:rPr>
              <a:t>Save Money</a:t>
            </a:r>
          </a:p>
          <a:p>
            <a:pPr marL="285750" indent="-285750">
              <a:lnSpc>
                <a:spcPct val="150000"/>
              </a:lnSpc>
              <a:buFontTx/>
              <a:buChar char="-"/>
            </a:pPr>
            <a:r>
              <a:rPr lang="en-US" altLang="ko-KR" b="1" dirty="0">
                <a:solidFill>
                  <a:srgbClr val="FFC000"/>
                </a:solidFill>
              </a:rPr>
              <a:t>Offers Reliability</a:t>
            </a:r>
          </a:p>
          <a:p>
            <a:pPr marL="285750" indent="-285750">
              <a:lnSpc>
                <a:spcPct val="150000"/>
              </a:lnSpc>
              <a:buFontTx/>
              <a:buChar char="-"/>
            </a:pPr>
            <a:r>
              <a:rPr lang="en-US" altLang="ko-KR" b="1" dirty="0">
                <a:solidFill>
                  <a:srgbClr val="FFC000"/>
                </a:solidFill>
              </a:rPr>
              <a:t>Increased Collaboration</a:t>
            </a:r>
          </a:p>
          <a:p>
            <a:pPr marL="285750" indent="-285750">
              <a:lnSpc>
                <a:spcPct val="150000"/>
              </a:lnSpc>
              <a:buFontTx/>
              <a:buChar char="-"/>
            </a:pPr>
            <a:r>
              <a:rPr lang="en-US" altLang="ko-KR" b="1" dirty="0">
                <a:solidFill>
                  <a:schemeClr val="accent3">
                    <a:lumMod val="20000"/>
                    <a:lumOff val="80000"/>
                  </a:schemeClr>
                </a:solidFill>
              </a:rPr>
              <a:t>Flexibility</a:t>
            </a:r>
          </a:p>
          <a:p>
            <a:pPr marL="285750" indent="-285750">
              <a:lnSpc>
                <a:spcPct val="150000"/>
              </a:lnSpc>
              <a:buFontTx/>
              <a:buChar char="-"/>
            </a:pPr>
            <a:r>
              <a:rPr lang="en-US" altLang="ko-KR" b="1" dirty="0">
                <a:solidFill>
                  <a:schemeClr val="accent3">
                    <a:lumMod val="20000"/>
                    <a:lumOff val="80000"/>
                  </a:schemeClr>
                </a:solidFill>
              </a:rPr>
              <a:t>Offers better insight</a:t>
            </a:r>
          </a:p>
          <a:p>
            <a:pPr marL="285750" indent="-285750">
              <a:lnSpc>
                <a:spcPct val="150000"/>
              </a:lnSpc>
              <a:buFontTx/>
              <a:buChar char="-"/>
            </a:pPr>
            <a:r>
              <a:rPr lang="en-US" altLang="ko-KR" b="1" dirty="0">
                <a:solidFill>
                  <a:schemeClr val="accent3">
                    <a:lumMod val="20000"/>
                    <a:lumOff val="80000"/>
                  </a:schemeClr>
                </a:solidFill>
              </a:rPr>
              <a:t>Friendly Environmentally</a:t>
            </a:r>
          </a:p>
        </p:txBody>
      </p:sp>
      <p:sp>
        <p:nvSpPr>
          <p:cNvPr id="6" name="TextBox 5">
            <a:extLst>
              <a:ext uri="{FF2B5EF4-FFF2-40B4-BE49-F238E27FC236}">
                <a16:creationId xmlns:a16="http://schemas.microsoft.com/office/drawing/2014/main" id="{47080305-F56B-463C-83CA-3D05E816CC72}"/>
              </a:ext>
            </a:extLst>
          </p:cNvPr>
          <p:cNvSpPr txBox="1"/>
          <p:nvPr/>
        </p:nvSpPr>
        <p:spPr>
          <a:xfrm>
            <a:off x="249382" y="3241371"/>
            <a:ext cx="2705019" cy="1569660"/>
          </a:xfrm>
          <a:prstGeom prst="rect">
            <a:avLst/>
          </a:prstGeom>
          <a:noFill/>
        </p:spPr>
        <p:txBody>
          <a:bodyPr wrap="square" rtlCol="0">
            <a:spAutoFit/>
          </a:bodyPr>
          <a:lstStyle/>
          <a:p>
            <a:r>
              <a:rPr lang="en-US" altLang="ko-KR" sz="4800" b="1" dirty="0">
                <a:solidFill>
                  <a:schemeClr val="bg1"/>
                </a:solidFill>
              </a:rPr>
              <a:t>Why Cloud?</a:t>
            </a:r>
            <a:endParaRPr lang="ko-KR" altLang="en-US" sz="4800" b="1" dirty="0">
              <a:solidFill>
                <a:schemeClr val="bg1"/>
              </a:solidFill>
            </a:endParaRPr>
          </a:p>
        </p:txBody>
      </p:sp>
      <p:sp>
        <p:nvSpPr>
          <p:cNvPr id="7" name="화살표: 오른쪽 6">
            <a:extLst>
              <a:ext uri="{FF2B5EF4-FFF2-40B4-BE49-F238E27FC236}">
                <a16:creationId xmlns:a16="http://schemas.microsoft.com/office/drawing/2014/main" id="{EA87E5F5-C7D5-4BA5-8B3F-DCF476A431BF}"/>
              </a:ext>
            </a:extLst>
          </p:cNvPr>
          <p:cNvSpPr/>
          <p:nvPr/>
        </p:nvSpPr>
        <p:spPr>
          <a:xfrm>
            <a:off x="5865845" y="3866460"/>
            <a:ext cx="2002971" cy="31948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6E817E5-B6D4-481B-903A-7EBD080FCB8D}"/>
              </a:ext>
            </a:extLst>
          </p:cNvPr>
          <p:cNvSpPr txBox="1"/>
          <p:nvPr/>
        </p:nvSpPr>
        <p:spPr>
          <a:xfrm>
            <a:off x="8289522" y="3056705"/>
            <a:ext cx="3779435" cy="1938992"/>
          </a:xfrm>
          <a:prstGeom prst="rect">
            <a:avLst/>
          </a:prstGeom>
          <a:noFill/>
        </p:spPr>
        <p:txBody>
          <a:bodyPr wrap="square" rtlCol="0">
            <a:spAutoFit/>
          </a:bodyPr>
          <a:lstStyle/>
          <a:p>
            <a:r>
              <a:rPr lang="en-US" altLang="ko-KR" sz="6000" b="1" dirty="0">
                <a:solidFill>
                  <a:schemeClr val="accent4">
                    <a:lumMod val="60000"/>
                    <a:lumOff val="40000"/>
                  </a:schemeClr>
                </a:solidFill>
              </a:rPr>
              <a:t>Managed</a:t>
            </a:r>
          </a:p>
          <a:p>
            <a:r>
              <a:rPr lang="en-US" altLang="ko-KR" sz="6000" b="1" dirty="0">
                <a:solidFill>
                  <a:schemeClr val="accent4">
                    <a:lumMod val="60000"/>
                    <a:lumOff val="40000"/>
                  </a:schemeClr>
                </a:solidFill>
              </a:rPr>
              <a:t>Service!</a:t>
            </a:r>
            <a:endParaRPr lang="ko-KR" altLang="en-US" sz="6000" b="1" dirty="0">
              <a:solidFill>
                <a:schemeClr val="accent4">
                  <a:lumMod val="60000"/>
                  <a:lumOff val="40000"/>
                </a:schemeClr>
              </a:solidFill>
            </a:endParaRPr>
          </a:p>
        </p:txBody>
      </p:sp>
    </p:spTree>
    <p:extLst>
      <p:ext uri="{BB962C8B-B14F-4D97-AF65-F5344CB8AC3E}">
        <p14:creationId xmlns:p14="http://schemas.microsoft.com/office/powerpoint/2010/main" val="33305827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50872" y="129194"/>
            <a:ext cx="10515600" cy="1325563"/>
          </a:xfrm>
        </p:spPr>
        <p:txBody>
          <a:bodyPr/>
          <a:lstStyle/>
          <a:p>
            <a:r>
              <a:rPr kumimoji="1" lang="en-US" altLang="ko-KR" dirty="0"/>
              <a:t>All about Azure</a:t>
            </a:r>
            <a:endParaRPr kumimoji="1" lang="ko-KR" altLang="en-US" dirty="0"/>
          </a:p>
        </p:txBody>
      </p:sp>
      <p:sp>
        <p:nvSpPr>
          <p:cNvPr id="3" name="AutoShape 7"/>
          <p:cNvSpPr>
            <a:spLocks noChangeArrowheads="1"/>
          </p:cNvSpPr>
          <p:nvPr/>
        </p:nvSpPr>
        <p:spPr bwMode="auto">
          <a:xfrm>
            <a:off x="0" y="1194319"/>
            <a:ext cx="12191999" cy="5676122"/>
          </a:xfrm>
          <a:prstGeom prst="roundRect">
            <a:avLst>
              <a:gd name="adj" fmla="val 829"/>
            </a:avLst>
          </a:prstGeom>
          <a:solidFill>
            <a:srgbClr val="188CBA"/>
          </a:solidFill>
          <a:ln w="12700" algn="ctr">
            <a:solidFill>
              <a:srgbClr val="188CBA"/>
            </a:solidFill>
            <a:miter lim="800000"/>
            <a:headEnd/>
            <a:tailEnd/>
          </a:ln>
          <a:effectLst/>
        </p:spPr>
        <p:txBody>
          <a:bodyPr wrap="none" lIns="72900" tIns="24300" rIns="24300" bIns="24300" anchor="ctr"/>
          <a:lstStyle/>
          <a:p>
            <a:pPr defTabSz="617233" eaLnBrk="0" hangingPunct="0">
              <a:lnSpc>
                <a:spcPct val="90000"/>
              </a:lnSpc>
            </a:pPr>
            <a:endParaRPr lang="ko-KR" altLang="en-US" sz="1080" kern="0" dirty="0">
              <a:ln>
                <a:solidFill>
                  <a:prstClr val="black">
                    <a:alpha val="0"/>
                  </a:prstClr>
                </a:solidFill>
              </a:ln>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4" name="Picture 18" descr="http://www.sangfor.net/assets/img/posts/Microsoft-Azure_logo.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13228" y="1290325"/>
            <a:ext cx="2346931" cy="78634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81"/>
          <p:cNvGrpSpPr/>
          <p:nvPr/>
        </p:nvGrpSpPr>
        <p:grpSpPr>
          <a:xfrm>
            <a:off x="4899092" y="5398181"/>
            <a:ext cx="2196765" cy="1458000"/>
            <a:chOff x="6528755" y="7421754"/>
            <a:chExt cx="3254468" cy="2160000"/>
          </a:xfrm>
        </p:grpSpPr>
        <p:sp>
          <p:nvSpPr>
            <p:cNvPr id="6" name="Rounded Rectangle 120"/>
            <p:cNvSpPr/>
            <p:nvPr/>
          </p:nvSpPr>
          <p:spPr bwMode="auto">
            <a:xfrm>
              <a:off x="6528755" y="7421754"/>
              <a:ext cx="3254468" cy="2160000"/>
            </a:xfrm>
            <a:prstGeom prst="roundRect">
              <a:avLst>
                <a:gd name="adj" fmla="val 218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네트워크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(Networking)</a:t>
              </a:r>
            </a:p>
          </p:txBody>
        </p:sp>
        <p:sp>
          <p:nvSpPr>
            <p:cNvPr id="7" name="Rectangle 583"/>
            <p:cNvSpPr/>
            <p:nvPr/>
          </p:nvSpPr>
          <p:spPr bwMode="auto">
            <a:xfrm>
              <a:off x="6599704"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VPN</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Private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 name="Rectangle 584"/>
            <p:cNvSpPr/>
            <p:nvPr/>
          </p:nvSpPr>
          <p:spPr>
            <a:xfrm>
              <a:off x="6635704"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VPN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게이트웨이</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 name="Rectangle 585"/>
            <p:cNvSpPr/>
            <p:nvPr/>
          </p:nvSpPr>
          <p:spPr>
            <a:xfrm>
              <a:off x="6635704"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가상네트워크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 name="Rectangle 586"/>
            <p:cNvSpPr/>
            <p:nvPr/>
          </p:nvSpPr>
          <p:spPr bwMode="auto">
            <a:xfrm>
              <a:off x="8172260" y="782899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전용망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(Dedicated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 name="Rectangle 587"/>
            <p:cNvSpPr/>
            <p:nvPr/>
          </p:nvSpPr>
          <p:spPr>
            <a:xfrm>
              <a:off x="8208260" y="817280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Express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경로</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2" name="Rectangle 588"/>
            <p:cNvSpPr/>
            <p:nvPr/>
          </p:nvSpPr>
          <p:spPr bwMode="auto">
            <a:xfrm>
              <a:off x="8172260" y="868261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DNS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(Domain Name Service)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 name="Rectangle 589"/>
            <p:cNvSpPr/>
            <p:nvPr/>
          </p:nvSpPr>
          <p:spPr bwMode="auto">
            <a:xfrm>
              <a:off x="6599704"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부하분산</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(Load Balancing)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4" name="Picture 590"/>
            <p:cNvPicPr>
              <a:picLocks noChangeAspect="1"/>
            </p:cNvPicPr>
            <p:nvPr/>
          </p:nvPicPr>
          <p:blipFill>
            <a:blip r:embed="rId5"/>
            <a:stretch>
              <a:fillRect/>
            </a:stretch>
          </p:blipFill>
          <p:spPr>
            <a:xfrm>
              <a:off x="6699725" y="8051636"/>
              <a:ext cx="330815" cy="195218"/>
            </a:xfrm>
            <a:prstGeom prst="rect">
              <a:avLst/>
            </a:prstGeom>
          </p:spPr>
        </p:pic>
        <p:pic>
          <p:nvPicPr>
            <p:cNvPr id="15" name="Picture 591"/>
            <p:cNvPicPr>
              <a:picLocks noChangeAspect="1"/>
            </p:cNvPicPr>
            <p:nvPr/>
          </p:nvPicPr>
          <p:blipFill>
            <a:blip r:embed="rId6"/>
            <a:stretch>
              <a:fillRect/>
            </a:stretch>
          </p:blipFill>
          <p:spPr>
            <a:xfrm>
              <a:off x="6769590" y="8335653"/>
              <a:ext cx="174625" cy="262304"/>
            </a:xfrm>
            <a:prstGeom prst="rect">
              <a:avLst/>
            </a:prstGeom>
          </p:spPr>
        </p:pic>
        <p:pic>
          <p:nvPicPr>
            <p:cNvPr id="16" name="Picture 592"/>
            <p:cNvPicPr>
              <a:picLocks noChangeAspect="1"/>
            </p:cNvPicPr>
            <p:nvPr/>
          </p:nvPicPr>
          <p:blipFill>
            <a:blip r:embed="rId7"/>
            <a:stretch>
              <a:fillRect/>
            </a:stretch>
          </p:blipFill>
          <p:spPr>
            <a:xfrm>
              <a:off x="8320726" y="8241485"/>
              <a:ext cx="329794" cy="209430"/>
            </a:xfrm>
            <a:prstGeom prst="rect">
              <a:avLst/>
            </a:prstGeom>
          </p:spPr>
        </p:pic>
        <p:sp>
          <p:nvSpPr>
            <p:cNvPr id="17" name="Rectangle 593"/>
            <p:cNvSpPr/>
            <p:nvPr/>
          </p:nvSpPr>
          <p:spPr>
            <a:xfrm>
              <a:off x="6635704" y="91965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트래픽관리자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8" name="Rectangle 594"/>
            <p:cNvSpPr/>
            <p:nvPr/>
          </p:nvSpPr>
          <p:spPr>
            <a:xfrm>
              <a:off x="6635704" y="8885510"/>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부하분산장치</a:t>
              </a:r>
            </a:p>
          </p:txBody>
        </p:sp>
        <p:pic>
          <p:nvPicPr>
            <p:cNvPr id="19" name="Picture 595"/>
            <p:cNvPicPr>
              <a:picLocks noChangeAspect="1"/>
            </p:cNvPicPr>
            <p:nvPr/>
          </p:nvPicPr>
          <p:blipFill>
            <a:blip r:embed="rId8"/>
            <a:stretch>
              <a:fillRect/>
            </a:stretch>
          </p:blipFill>
          <p:spPr>
            <a:xfrm>
              <a:off x="6740454" y="9219629"/>
              <a:ext cx="249356" cy="257760"/>
            </a:xfrm>
            <a:prstGeom prst="rect">
              <a:avLst/>
            </a:prstGeom>
          </p:spPr>
        </p:pic>
        <p:pic>
          <p:nvPicPr>
            <p:cNvPr id="20" name="Picture 596"/>
            <p:cNvPicPr>
              <a:picLocks noChangeAspect="1"/>
            </p:cNvPicPr>
            <p:nvPr/>
          </p:nvPicPr>
          <p:blipFill>
            <a:blip r:embed="rId9"/>
            <a:stretch>
              <a:fillRect/>
            </a:stretch>
          </p:blipFill>
          <p:spPr>
            <a:xfrm>
              <a:off x="6722356" y="8900034"/>
              <a:ext cx="285553" cy="285953"/>
            </a:xfrm>
            <a:prstGeom prst="rect">
              <a:avLst/>
            </a:prstGeom>
          </p:spPr>
        </p:pic>
        <p:sp>
          <p:nvSpPr>
            <p:cNvPr id="21" name="Rectangle 597"/>
            <p:cNvSpPr/>
            <p:nvPr/>
          </p:nvSpPr>
          <p:spPr>
            <a:xfrm>
              <a:off x="8208260" y="904344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DNS</a:t>
              </a:r>
            </a:p>
          </p:txBody>
        </p:sp>
        <p:pic>
          <p:nvPicPr>
            <p:cNvPr id="22" name="Picture 598"/>
            <p:cNvPicPr>
              <a:picLocks noChangeAspect="1"/>
            </p:cNvPicPr>
            <p:nvPr/>
          </p:nvPicPr>
          <p:blipFill>
            <a:blip r:embed="rId10"/>
            <a:stretch>
              <a:fillRect/>
            </a:stretch>
          </p:blipFill>
          <p:spPr>
            <a:xfrm>
              <a:off x="8337097" y="9079296"/>
              <a:ext cx="294911" cy="295323"/>
            </a:xfrm>
            <a:prstGeom prst="rect">
              <a:avLst/>
            </a:prstGeom>
          </p:spPr>
        </p:pic>
      </p:grpSp>
      <p:grpSp>
        <p:nvGrpSpPr>
          <p:cNvPr id="23" name="Group 599"/>
          <p:cNvGrpSpPr/>
          <p:nvPr/>
        </p:nvGrpSpPr>
        <p:grpSpPr>
          <a:xfrm>
            <a:off x="1635431" y="4520061"/>
            <a:ext cx="8723357" cy="841272"/>
            <a:chOff x="1693699" y="6120835"/>
            <a:chExt cx="12923493" cy="1246329"/>
          </a:xfrm>
        </p:grpSpPr>
        <p:grpSp>
          <p:nvGrpSpPr>
            <p:cNvPr id="24" name="Group 600"/>
            <p:cNvGrpSpPr/>
            <p:nvPr/>
          </p:nvGrpSpPr>
          <p:grpSpPr>
            <a:xfrm>
              <a:off x="5084518" y="6120835"/>
              <a:ext cx="9532674" cy="1246329"/>
              <a:chOff x="5084518" y="6120835"/>
              <a:chExt cx="9532674" cy="1246329"/>
            </a:xfrm>
          </p:grpSpPr>
          <p:sp>
            <p:nvSpPr>
              <p:cNvPr id="33" name="Rounded Rectangle 111"/>
              <p:cNvSpPr/>
              <p:nvPr/>
            </p:nvSpPr>
            <p:spPr bwMode="auto">
              <a:xfrm>
                <a:off x="5084518" y="6120835"/>
                <a:ext cx="9532674"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데이터베이스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(Data as a Service)</a:t>
                </a:r>
                <a:endParaRPr 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34" name="Rectangle 610"/>
              <p:cNvSpPr/>
              <p:nvPr/>
            </p:nvSpPr>
            <p:spPr bwMode="auto">
              <a:xfrm>
                <a:off x="5217612"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RDB</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(Relational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5" name="Rectangle 611"/>
              <p:cNvSpPr/>
              <p:nvPr/>
            </p:nvSpPr>
            <p:spPr bwMode="auto">
              <a:xfrm>
                <a:off x="6782763"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6" name="Rectangle 612"/>
              <p:cNvSpPr/>
              <p:nvPr/>
            </p:nvSpPr>
            <p:spPr bwMode="auto">
              <a:xfrm>
                <a:off x="8345415"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DW</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Warehouse)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7" name="Rectangle 613"/>
              <p:cNvSpPr/>
              <p:nvPr/>
            </p:nvSpPr>
            <p:spPr bwMode="auto">
              <a:xfrm>
                <a:off x="13033371"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테이블저장소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(Table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8" name="Rectangle 614"/>
              <p:cNvSpPr/>
              <p:nvPr/>
            </p:nvSpPr>
            <p:spPr bwMode="auto">
              <a:xfrm>
                <a:off x="9908067"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캐쉬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(Caching)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9" name="Rectangle 615"/>
              <p:cNvSpPr/>
              <p:nvPr/>
            </p:nvSpPr>
            <p:spPr bwMode="auto">
              <a:xfrm>
                <a:off x="11470719"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검색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(Managed Search)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40" name="Rectangle 616"/>
              <p:cNvSpPr/>
              <p:nvPr/>
            </p:nvSpPr>
            <p:spPr>
              <a:xfrm>
                <a:off x="5253612" y="677888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Database</a:t>
                </a:r>
              </a:p>
            </p:txBody>
          </p:sp>
          <p:sp>
            <p:nvSpPr>
              <p:cNvPr id="41" name="Rectangle 617"/>
              <p:cNvSpPr/>
              <p:nvPr/>
            </p:nvSpPr>
            <p:spPr>
              <a:xfrm>
                <a:off x="6818763" y="679587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DocumentDB</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2" name="Rectangle 618"/>
              <p:cNvSpPr/>
              <p:nvPr/>
            </p:nvSpPr>
            <p:spPr>
              <a:xfrm>
                <a:off x="8381415" y="679470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 Warehouse</a:t>
                </a:r>
              </a:p>
            </p:txBody>
          </p:sp>
          <p:sp>
            <p:nvSpPr>
              <p:cNvPr id="43" name="Rectangle 619"/>
              <p:cNvSpPr/>
              <p:nvPr/>
            </p:nvSpPr>
            <p:spPr>
              <a:xfrm>
                <a:off x="13069371" y="681181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테이블저장소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4" name="Rectangle 620"/>
              <p:cNvSpPr/>
              <p:nvPr/>
            </p:nvSpPr>
            <p:spPr>
              <a:xfrm>
                <a:off x="9944067" y="682880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Redis</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Cache</a:t>
                </a:r>
              </a:p>
            </p:txBody>
          </p:sp>
          <p:sp>
            <p:nvSpPr>
              <p:cNvPr id="45" name="Rectangle 621"/>
              <p:cNvSpPr/>
              <p:nvPr/>
            </p:nvSpPr>
            <p:spPr>
              <a:xfrm>
                <a:off x="11506719" y="682763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Search</a:t>
                </a:r>
              </a:p>
            </p:txBody>
          </p:sp>
          <p:pic>
            <p:nvPicPr>
              <p:cNvPr id="46" name="Picture 622"/>
              <p:cNvPicPr>
                <a:picLocks noChangeAspect="1"/>
              </p:cNvPicPr>
              <p:nvPr/>
            </p:nvPicPr>
            <p:blipFill>
              <a:blip r:embed="rId11"/>
              <a:stretch>
                <a:fillRect/>
              </a:stretch>
            </p:blipFill>
            <p:spPr>
              <a:xfrm>
                <a:off x="6910036" y="6828747"/>
                <a:ext cx="232036" cy="294325"/>
              </a:xfrm>
              <a:prstGeom prst="rect">
                <a:avLst/>
              </a:prstGeom>
            </p:spPr>
          </p:pic>
          <p:pic>
            <p:nvPicPr>
              <p:cNvPr id="47" name="Picture 623"/>
              <p:cNvPicPr>
                <a:picLocks noChangeAspect="1"/>
              </p:cNvPicPr>
              <p:nvPr/>
            </p:nvPicPr>
            <p:blipFill>
              <a:blip r:embed="rId12"/>
              <a:stretch>
                <a:fillRect/>
              </a:stretch>
            </p:blipFill>
            <p:spPr>
              <a:xfrm>
                <a:off x="8451595" y="6808458"/>
                <a:ext cx="360826" cy="338126"/>
              </a:xfrm>
              <a:prstGeom prst="rect">
                <a:avLst/>
              </a:prstGeom>
            </p:spPr>
          </p:pic>
          <p:pic>
            <p:nvPicPr>
              <p:cNvPr id="48" name="Picture 624"/>
              <p:cNvPicPr>
                <a:picLocks noChangeAspect="1"/>
              </p:cNvPicPr>
              <p:nvPr/>
            </p:nvPicPr>
            <p:blipFill>
              <a:blip r:embed="rId13"/>
              <a:stretch>
                <a:fillRect/>
              </a:stretch>
            </p:blipFill>
            <p:spPr>
              <a:xfrm>
                <a:off x="13140590" y="6838689"/>
                <a:ext cx="335261" cy="297826"/>
              </a:xfrm>
              <a:prstGeom prst="rect">
                <a:avLst/>
              </a:prstGeom>
            </p:spPr>
          </p:pic>
          <p:pic>
            <p:nvPicPr>
              <p:cNvPr id="49" name="Picture 625"/>
              <p:cNvPicPr>
                <a:picLocks noChangeAspect="1"/>
              </p:cNvPicPr>
              <p:nvPr/>
            </p:nvPicPr>
            <p:blipFill>
              <a:blip r:embed="rId14"/>
              <a:stretch>
                <a:fillRect/>
              </a:stretch>
            </p:blipFill>
            <p:spPr>
              <a:xfrm>
                <a:off x="11621832" y="6868687"/>
                <a:ext cx="356016" cy="249072"/>
              </a:xfrm>
              <a:prstGeom prst="rect">
                <a:avLst/>
              </a:prstGeom>
            </p:spPr>
          </p:pic>
          <p:pic>
            <p:nvPicPr>
              <p:cNvPr id="50" name="Picture 626"/>
              <p:cNvPicPr>
                <a:picLocks noChangeAspect="1"/>
              </p:cNvPicPr>
              <p:nvPr/>
            </p:nvPicPr>
            <p:blipFill>
              <a:blip r:embed="rId15"/>
              <a:stretch>
                <a:fillRect/>
              </a:stretch>
            </p:blipFill>
            <p:spPr>
              <a:xfrm>
                <a:off x="10049662" y="6854596"/>
                <a:ext cx="293948" cy="323314"/>
              </a:xfrm>
              <a:prstGeom prst="rect">
                <a:avLst/>
              </a:prstGeom>
            </p:spPr>
          </p:pic>
          <p:pic>
            <p:nvPicPr>
              <p:cNvPr id="51" name="Picture 627"/>
              <p:cNvPicPr>
                <a:picLocks noChangeAspect="1"/>
              </p:cNvPicPr>
              <p:nvPr/>
            </p:nvPicPr>
            <p:blipFill>
              <a:blip r:embed="rId16"/>
              <a:stretch>
                <a:fillRect/>
              </a:stretch>
            </p:blipFill>
            <p:spPr>
              <a:xfrm>
                <a:off x="5370454" y="6777911"/>
                <a:ext cx="331617" cy="346731"/>
              </a:xfrm>
              <a:prstGeom prst="rect">
                <a:avLst/>
              </a:prstGeom>
            </p:spPr>
          </p:pic>
        </p:grpSp>
        <p:grpSp>
          <p:nvGrpSpPr>
            <p:cNvPr id="25" name="Group 601"/>
            <p:cNvGrpSpPr/>
            <p:nvPr/>
          </p:nvGrpSpPr>
          <p:grpSpPr>
            <a:xfrm>
              <a:off x="1693699" y="6120835"/>
              <a:ext cx="3296740" cy="1244600"/>
              <a:chOff x="1693699" y="6120835"/>
              <a:chExt cx="3296740" cy="1244600"/>
            </a:xfrm>
          </p:grpSpPr>
          <p:sp>
            <p:nvSpPr>
              <p:cNvPr id="26" name="Rounded Rectangle 119"/>
              <p:cNvSpPr/>
              <p:nvPr/>
            </p:nvSpPr>
            <p:spPr bwMode="auto">
              <a:xfrm>
                <a:off x="1693699" y="6120835"/>
                <a:ext cx="3296740" cy="1244600"/>
              </a:xfrm>
              <a:prstGeom prst="roundRect">
                <a:avLst>
                  <a:gd name="adj" fmla="val 3932"/>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미디어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&amp; CDN</a:t>
                </a:r>
                <a:endParaRPr 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27" name="Rectangle 603"/>
              <p:cNvSpPr/>
              <p:nvPr/>
            </p:nvSpPr>
            <p:spPr bwMode="auto">
              <a:xfrm>
                <a:off x="1813276" y="644450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CDN</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(Contents Delivery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8" name="Rectangle 604"/>
              <p:cNvSpPr/>
              <p:nvPr/>
            </p:nvSpPr>
            <p:spPr bwMode="auto">
              <a:xfrm>
                <a:off x="3378427" y="644450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미디어</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(Transcoding)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9" name="Rectangle 605"/>
              <p:cNvSpPr/>
              <p:nvPr/>
            </p:nvSpPr>
            <p:spPr>
              <a:xfrm>
                <a:off x="1849276" y="675952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CDN</a:t>
                </a:r>
              </a:p>
            </p:txBody>
          </p:sp>
          <p:pic>
            <p:nvPicPr>
              <p:cNvPr id="30" name="Picture 606"/>
              <p:cNvPicPr>
                <a:picLocks noChangeAspect="1"/>
              </p:cNvPicPr>
              <p:nvPr/>
            </p:nvPicPr>
            <p:blipFill>
              <a:blip r:embed="rId17"/>
              <a:stretch>
                <a:fillRect/>
              </a:stretch>
            </p:blipFill>
            <p:spPr>
              <a:xfrm>
                <a:off x="1932911" y="6854596"/>
                <a:ext cx="386100" cy="189293"/>
              </a:xfrm>
              <a:prstGeom prst="rect">
                <a:avLst/>
              </a:prstGeom>
            </p:spPr>
          </p:pic>
          <p:sp>
            <p:nvSpPr>
              <p:cNvPr id="31" name="Rectangle 607"/>
              <p:cNvSpPr/>
              <p:nvPr/>
            </p:nvSpPr>
            <p:spPr>
              <a:xfrm>
                <a:off x="3414427" y="6786584"/>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미디어서비스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32" name="Picture 608"/>
              <p:cNvPicPr>
                <a:picLocks noChangeAspect="1"/>
              </p:cNvPicPr>
              <p:nvPr/>
            </p:nvPicPr>
            <p:blipFill>
              <a:blip r:embed="rId18"/>
              <a:stretch>
                <a:fillRect/>
              </a:stretch>
            </p:blipFill>
            <p:spPr>
              <a:xfrm>
                <a:off x="3508506" y="6822835"/>
                <a:ext cx="267326" cy="294924"/>
              </a:xfrm>
              <a:prstGeom prst="rect">
                <a:avLst/>
              </a:prstGeom>
            </p:spPr>
          </p:pic>
        </p:grpSp>
      </p:grpSp>
      <p:grpSp>
        <p:nvGrpSpPr>
          <p:cNvPr id="52" name="Group 628"/>
          <p:cNvGrpSpPr/>
          <p:nvPr/>
        </p:nvGrpSpPr>
        <p:grpSpPr>
          <a:xfrm>
            <a:off x="1635432" y="3025213"/>
            <a:ext cx="3225297" cy="1458000"/>
            <a:chOff x="1693699" y="3906245"/>
            <a:chExt cx="4778219" cy="2160000"/>
          </a:xfrm>
        </p:grpSpPr>
        <p:sp>
          <p:nvSpPr>
            <p:cNvPr id="53" name="Rounded Rectangle 160"/>
            <p:cNvSpPr/>
            <p:nvPr/>
          </p:nvSpPr>
          <p:spPr bwMode="auto">
            <a:xfrm>
              <a:off x="1693699" y="3906245"/>
              <a:ext cx="4778219" cy="2160000"/>
            </a:xfrm>
            <a:prstGeom prst="roundRect">
              <a:avLst>
                <a:gd name="adj" fmla="val 139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분석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1215"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(Analytics &amp; </a:t>
              </a:r>
              <a:r>
                <a:rPr lang="en-US" altLang="ko-KR" sz="743"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54" name="Group 630"/>
            <p:cNvGrpSpPr/>
            <p:nvPr/>
          </p:nvGrpSpPr>
          <p:grpSpPr>
            <a:xfrm>
              <a:off x="1757717" y="4267961"/>
              <a:ext cx="4639803" cy="1704009"/>
              <a:chOff x="903307" y="7948257"/>
              <a:chExt cx="4639803" cy="1704009"/>
            </a:xfrm>
          </p:grpSpPr>
          <p:sp>
            <p:nvSpPr>
              <p:cNvPr id="67" name="Rectangle 643"/>
              <p:cNvSpPr/>
              <p:nvPr/>
            </p:nvSpPr>
            <p:spPr bwMode="auto">
              <a:xfrm>
                <a:off x="903307"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분석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(Analytics)</a:t>
                </a:r>
              </a:p>
            </p:txBody>
          </p:sp>
          <p:sp>
            <p:nvSpPr>
              <p:cNvPr id="68" name="Rectangle 644"/>
              <p:cNvSpPr/>
              <p:nvPr/>
            </p:nvSpPr>
            <p:spPr bwMode="auto">
              <a:xfrm>
                <a:off x="2468458"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빅데이터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Big Data</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69" name="Rectangle 645"/>
              <p:cNvSpPr/>
              <p:nvPr/>
            </p:nvSpPr>
            <p:spPr bwMode="auto">
              <a:xfrm>
                <a:off x="4031110"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IoT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Internet of Things</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0" name="Rectangle 646"/>
              <p:cNvSpPr/>
              <p:nvPr/>
            </p:nvSpPr>
            <p:spPr bwMode="auto">
              <a:xfrm>
                <a:off x="903307"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머신러닝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(Machine Learning)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1" name="Rectangle 647"/>
              <p:cNvSpPr/>
              <p:nvPr/>
            </p:nvSpPr>
            <p:spPr bwMode="auto">
              <a:xfrm>
                <a:off x="2468458"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시각화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(Visualization)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2" name="Rectangle 648"/>
              <p:cNvSpPr/>
              <p:nvPr/>
            </p:nvSpPr>
            <p:spPr bwMode="auto">
              <a:xfrm>
                <a:off x="4031110"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데이터스트리밍</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3" name="Rectangle 649"/>
              <p:cNvSpPr/>
              <p:nvPr/>
            </p:nvSpPr>
            <p:spPr>
              <a:xfrm>
                <a:off x="2504458" y="828026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HDInsight</a:t>
                </a:r>
              </a:p>
            </p:txBody>
          </p:sp>
          <p:sp>
            <p:nvSpPr>
              <p:cNvPr id="74" name="Rectangle 650"/>
              <p:cNvSpPr/>
              <p:nvPr/>
            </p:nvSpPr>
            <p:spPr>
              <a:xfrm>
                <a:off x="4067110" y="827909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IoT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Hub</a:t>
                </a:r>
              </a:p>
            </p:txBody>
          </p:sp>
          <p:sp>
            <p:nvSpPr>
              <p:cNvPr id="75" name="Rectangle 651"/>
              <p:cNvSpPr/>
              <p:nvPr/>
            </p:nvSpPr>
            <p:spPr>
              <a:xfrm>
                <a:off x="939307" y="916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기계학습</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76" name="Rectangle 652"/>
              <p:cNvSpPr/>
              <p:nvPr/>
            </p:nvSpPr>
            <p:spPr>
              <a:xfrm>
                <a:off x="2504458" y="918227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BI Embedded</a:t>
                </a:r>
              </a:p>
            </p:txBody>
          </p:sp>
        </p:grpSp>
        <p:sp>
          <p:nvSpPr>
            <p:cNvPr id="55" name="Rectangle 631"/>
            <p:cNvSpPr/>
            <p:nvPr/>
          </p:nvSpPr>
          <p:spPr>
            <a:xfrm>
              <a:off x="4921520" y="564831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팩토리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6" name="Rectangle 632"/>
            <p:cNvSpPr/>
            <p:nvPr/>
          </p:nvSpPr>
          <p:spPr>
            <a:xfrm>
              <a:off x="4921520" y="533731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이벤트 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7" name="Rectangle 633"/>
            <p:cNvSpPr/>
            <p:nvPr/>
          </p:nvSpPr>
          <p:spPr>
            <a:xfrm>
              <a:off x="1784628" y="477219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레이크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8" name="Rectangle 634"/>
            <p:cNvSpPr/>
            <p:nvPr/>
          </p:nvSpPr>
          <p:spPr>
            <a:xfrm>
              <a:off x="1784628" y="446119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스트림 분석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59" name="Picture 635"/>
            <p:cNvPicPr>
              <a:picLocks noChangeAspect="1"/>
            </p:cNvPicPr>
            <p:nvPr/>
          </p:nvPicPr>
          <p:blipFill>
            <a:blip r:embed="rId19"/>
            <a:stretch>
              <a:fillRect/>
            </a:stretch>
          </p:blipFill>
          <p:spPr>
            <a:xfrm>
              <a:off x="1821072" y="4467547"/>
              <a:ext cx="349903" cy="273870"/>
            </a:xfrm>
            <a:prstGeom prst="rect">
              <a:avLst/>
            </a:prstGeom>
          </p:spPr>
        </p:pic>
        <p:pic>
          <p:nvPicPr>
            <p:cNvPr id="60" name="Picture 636"/>
            <p:cNvPicPr>
              <a:picLocks noChangeAspect="1"/>
            </p:cNvPicPr>
            <p:nvPr/>
          </p:nvPicPr>
          <p:blipFill>
            <a:blip r:embed="rId20"/>
            <a:stretch>
              <a:fillRect/>
            </a:stretch>
          </p:blipFill>
          <p:spPr>
            <a:xfrm>
              <a:off x="1889344" y="4791330"/>
              <a:ext cx="261970" cy="262336"/>
            </a:xfrm>
            <a:prstGeom prst="rect">
              <a:avLst/>
            </a:prstGeom>
          </p:spPr>
        </p:pic>
        <p:pic>
          <p:nvPicPr>
            <p:cNvPr id="61" name="Picture 637"/>
            <p:cNvPicPr>
              <a:picLocks noChangeAspect="1"/>
            </p:cNvPicPr>
            <p:nvPr/>
          </p:nvPicPr>
          <p:blipFill>
            <a:blip r:embed="rId21"/>
            <a:stretch>
              <a:fillRect/>
            </a:stretch>
          </p:blipFill>
          <p:spPr>
            <a:xfrm>
              <a:off x="3443206" y="4632172"/>
              <a:ext cx="405444" cy="300749"/>
            </a:xfrm>
            <a:prstGeom prst="rect">
              <a:avLst/>
            </a:prstGeom>
          </p:spPr>
        </p:pic>
        <p:pic>
          <p:nvPicPr>
            <p:cNvPr id="62" name="Picture 638"/>
            <p:cNvPicPr>
              <a:picLocks noChangeAspect="1"/>
            </p:cNvPicPr>
            <p:nvPr/>
          </p:nvPicPr>
          <p:blipFill>
            <a:blip r:embed="rId22"/>
            <a:stretch>
              <a:fillRect/>
            </a:stretch>
          </p:blipFill>
          <p:spPr>
            <a:xfrm>
              <a:off x="5048632" y="4636298"/>
              <a:ext cx="296208" cy="296623"/>
            </a:xfrm>
            <a:prstGeom prst="rect">
              <a:avLst/>
            </a:prstGeom>
          </p:spPr>
        </p:pic>
        <p:pic>
          <p:nvPicPr>
            <p:cNvPr id="63" name="Picture 639"/>
            <p:cNvPicPr>
              <a:picLocks noChangeAspect="1"/>
            </p:cNvPicPr>
            <p:nvPr/>
          </p:nvPicPr>
          <p:blipFill>
            <a:blip r:embed="rId23"/>
            <a:stretch>
              <a:fillRect/>
            </a:stretch>
          </p:blipFill>
          <p:spPr>
            <a:xfrm>
              <a:off x="1901555" y="5538024"/>
              <a:ext cx="235593" cy="249533"/>
            </a:xfrm>
            <a:prstGeom prst="rect">
              <a:avLst/>
            </a:prstGeom>
          </p:spPr>
        </p:pic>
        <p:pic>
          <p:nvPicPr>
            <p:cNvPr id="64" name="Picture 640"/>
            <p:cNvPicPr>
              <a:picLocks noChangeAspect="1"/>
            </p:cNvPicPr>
            <p:nvPr/>
          </p:nvPicPr>
          <p:blipFill>
            <a:blip r:embed="rId24"/>
            <a:stretch>
              <a:fillRect/>
            </a:stretch>
          </p:blipFill>
          <p:spPr>
            <a:xfrm>
              <a:off x="3476368" y="5517643"/>
              <a:ext cx="288514" cy="301932"/>
            </a:xfrm>
            <a:prstGeom prst="rect">
              <a:avLst/>
            </a:prstGeom>
          </p:spPr>
        </p:pic>
        <p:pic>
          <p:nvPicPr>
            <p:cNvPr id="65" name="Picture 641"/>
            <p:cNvPicPr>
              <a:picLocks noChangeAspect="1"/>
            </p:cNvPicPr>
            <p:nvPr/>
          </p:nvPicPr>
          <p:blipFill>
            <a:blip r:embed="rId25"/>
            <a:stretch>
              <a:fillRect/>
            </a:stretch>
          </p:blipFill>
          <p:spPr>
            <a:xfrm>
              <a:off x="5000891" y="5658421"/>
              <a:ext cx="281531" cy="277898"/>
            </a:xfrm>
            <a:prstGeom prst="rect">
              <a:avLst/>
            </a:prstGeom>
          </p:spPr>
        </p:pic>
        <p:pic>
          <p:nvPicPr>
            <p:cNvPr id="66" name="Picture 642"/>
            <p:cNvPicPr>
              <a:picLocks noChangeAspect="1"/>
            </p:cNvPicPr>
            <p:nvPr/>
          </p:nvPicPr>
          <p:blipFill>
            <a:blip r:embed="rId26"/>
            <a:stretch>
              <a:fillRect/>
            </a:stretch>
          </p:blipFill>
          <p:spPr>
            <a:xfrm>
              <a:off x="5004784" y="5359531"/>
              <a:ext cx="269466" cy="273870"/>
            </a:xfrm>
            <a:prstGeom prst="rect">
              <a:avLst/>
            </a:prstGeom>
          </p:spPr>
        </p:pic>
      </p:grpSp>
      <p:grpSp>
        <p:nvGrpSpPr>
          <p:cNvPr id="77" name="Group 653"/>
          <p:cNvGrpSpPr/>
          <p:nvPr/>
        </p:nvGrpSpPr>
        <p:grpSpPr>
          <a:xfrm>
            <a:off x="4901942" y="3025213"/>
            <a:ext cx="5453209" cy="1458000"/>
            <a:chOff x="6532976" y="3906245"/>
            <a:chExt cx="8078829" cy="2160000"/>
          </a:xfrm>
        </p:grpSpPr>
        <p:sp>
          <p:nvSpPr>
            <p:cNvPr id="78" name="Rounded Rectangle 217"/>
            <p:cNvSpPr/>
            <p:nvPr/>
          </p:nvSpPr>
          <p:spPr bwMode="auto">
            <a:xfrm>
              <a:off x="6532976" y="3906245"/>
              <a:ext cx="8078829" cy="2160000"/>
            </a:xfrm>
            <a:prstGeom prst="roundRect">
              <a:avLst>
                <a:gd name="adj" fmla="val 1720"/>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어플리케이션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(Application Service)</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79" name="Rectangle 655"/>
            <p:cNvSpPr/>
            <p:nvPr/>
          </p:nvSpPr>
          <p:spPr bwMode="auto">
            <a:xfrm>
              <a:off x="6636464" y="4278282"/>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웹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(Web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0" name="Group 656"/>
            <p:cNvGrpSpPr/>
            <p:nvPr/>
          </p:nvGrpSpPr>
          <p:grpSpPr>
            <a:xfrm>
              <a:off x="8236897" y="4278282"/>
              <a:ext cx="1512000" cy="828000"/>
              <a:chOff x="7339503" y="4267028"/>
              <a:chExt cx="1512000" cy="828000"/>
            </a:xfrm>
          </p:grpSpPr>
          <p:sp>
            <p:nvSpPr>
              <p:cNvPr id="117" name="Rectangle 693"/>
              <p:cNvSpPr/>
              <p:nvPr/>
            </p:nvSpPr>
            <p:spPr bwMode="auto">
              <a:xfrm>
                <a:off x="7339503" y="426702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8" name="Rectangle 694"/>
              <p:cNvSpPr/>
              <p:nvPr/>
            </p:nvSpPr>
            <p:spPr>
              <a:xfrm>
                <a:off x="7375503" y="459786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모바일앱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81" name="Rectangle 657"/>
            <p:cNvSpPr/>
            <p:nvPr/>
          </p:nvSpPr>
          <p:spPr bwMode="auto">
            <a:xfrm>
              <a:off x="9837330"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분석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Analytics)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2" name="Rectangle 658"/>
            <p:cNvSpPr/>
            <p:nvPr/>
          </p:nvSpPr>
          <p:spPr bwMode="auto">
            <a:xfrm>
              <a:off x="11437763"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테스트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Testing)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3" name="Rectangle 659"/>
            <p:cNvSpPr/>
            <p:nvPr/>
          </p:nvSpPr>
          <p:spPr bwMode="auto">
            <a:xfrm>
              <a:off x="13038197"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스트리밍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Streaming)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4" name="Rectangle 660"/>
            <p:cNvSpPr/>
            <p:nvPr/>
          </p:nvSpPr>
          <p:spPr bwMode="auto">
            <a:xfrm>
              <a:off x="6635154" y="514276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메시징</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(Messaging)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5" name="Rectangle 661"/>
            <p:cNvSpPr/>
            <p:nvPr/>
          </p:nvSpPr>
          <p:spPr bwMode="auto">
            <a:xfrm>
              <a:off x="8235587" y="514276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알림</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(Notification)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6" name="Group 662"/>
            <p:cNvGrpSpPr/>
            <p:nvPr/>
          </p:nvGrpSpPr>
          <p:grpSpPr>
            <a:xfrm>
              <a:off x="9836020" y="5149700"/>
              <a:ext cx="1512000" cy="828000"/>
              <a:chOff x="8910180" y="5138446"/>
              <a:chExt cx="1512000" cy="828000"/>
            </a:xfrm>
          </p:grpSpPr>
          <p:sp>
            <p:nvSpPr>
              <p:cNvPr id="115" name="Rectangle 691"/>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워크플로우</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(Workflow)</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6" name="Rectangle 692"/>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Logic Apps</a:t>
                </a:r>
              </a:p>
            </p:txBody>
          </p:sp>
        </p:grpSp>
        <p:sp>
          <p:nvSpPr>
            <p:cNvPr id="87" name="Rectangle 663"/>
            <p:cNvSpPr/>
            <p:nvPr/>
          </p:nvSpPr>
          <p:spPr bwMode="auto">
            <a:xfrm>
              <a:off x="11436453" y="514970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Management)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8" name="Group 664"/>
            <p:cNvGrpSpPr/>
            <p:nvPr/>
          </p:nvGrpSpPr>
          <p:grpSpPr>
            <a:xfrm>
              <a:off x="13036887" y="5149700"/>
              <a:ext cx="1512000" cy="828000"/>
              <a:chOff x="12037983" y="5138446"/>
              <a:chExt cx="1512000" cy="828000"/>
            </a:xfrm>
          </p:grpSpPr>
          <p:sp>
            <p:nvSpPr>
              <p:cNvPr id="113" name="Rectangle 689"/>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백그라운드 프로세스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(Backend Process Logic)</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4" name="Rectangle 690"/>
              <p:cNvSpPr/>
              <p:nvPr/>
            </p:nvSpPr>
            <p:spPr>
              <a:xfrm>
                <a:off x="12073983"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Functions</a:t>
                </a:r>
              </a:p>
            </p:txBody>
          </p:sp>
        </p:grpSp>
        <p:sp>
          <p:nvSpPr>
            <p:cNvPr id="89" name="Rectangle 665"/>
            <p:cNvSpPr/>
            <p:nvPr/>
          </p:nvSpPr>
          <p:spPr>
            <a:xfrm>
              <a:off x="6671154" y="479728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클라우드서비스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0" name="Rectangle 666"/>
            <p:cNvSpPr/>
            <p:nvPr/>
          </p:nvSpPr>
          <p:spPr>
            <a:xfrm>
              <a:off x="6671154" y="448628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웹앱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91" name="Picture 667"/>
            <p:cNvPicPr>
              <a:picLocks noChangeAspect="1"/>
            </p:cNvPicPr>
            <p:nvPr/>
          </p:nvPicPr>
          <p:blipFill>
            <a:blip r:embed="rId27"/>
            <a:stretch>
              <a:fillRect/>
            </a:stretch>
          </p:blipFill>
          <p:spPr>
            <a:xfrm>
              <a:off x="6804637" y="4827362"/>
              <a:ext cx="287146" cy="242362"/>
            </a:xfrm>
            <a:prstGeom prst="rect">
              <a:avLst/>
            </a:prstGeom>
          </p:spPr>
        </p:pic>
        <p:pic>
          <p:nvPicPr>
            <p:cNvPr id="92" name="Picture 668"/>
            <p:cNvPicPr>
              <a:picLocks noChangeAspect="1"/>
            </p:cNvPicPr>
            <p:nvPr/>
          </p:nvPicPr>
          <p:blipFill>
            <a:blip r:embed="rId28"/>
            <a:stretch>
              <a:fillRect/>
            </a:stretch>
          </p:blipFill>
          <p:spPr>
            <a:xfrm>
              <a:off x="6825669" y="4507465"/>
              <a:ext cx="249356" cy="249705"/>
            </a:xfrm>
            <a:prstGeom prst="rect">
              <a:avLst/>
            </a:prstGeom>
          </p:spPr>
        </p:pic>
        <p:pic>
          <p:nvPicPr>
            <p:cNvPr id="93" name="Picture 669"/>
            <p:cNvPicPr>
              <a:picLocks noChangeAspect="1"/>
            </p:cNvPicPr>
            <p:nvPr/>
          </p:nvPicPr>
          <p:blipFill>
            <a:blip r:embed="rId29"/>
            <a:stretch>
              <a:fillRect/>
            </a:stretch>
          </p:blipFill>
          <p:spPr>
            <a:xfrm>
              <a:off x="8470248" y="4677056"/>
              <a:ext cx="180984" cy="289980"/>
            </a:xfrm>
            <a:prstGeom prst="rect">
              <a:avLst/>
            </a:prstGeom>
          </p:spPr>
        </p:pic>
        <p:sp>
          <p:nvSpPr>
            <p:cNvPr id="94" name="Rectangle 670"/>
            <p:cNvSpPr/>
            <p:nvPr/>
          </p:nvSpPr>
          <p:spPr>
            <a:xfrm>
              <a:off x="9865188" y="463219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Mobile Engagement</a:t>
              </a:r>
            </a:p>
          </p:txBody>
        </p:sp>
        <p:pic>
          <p:nvPicPr>
            <p:cNvPr id="95" name="Picture 671"/>
            <p:cNvPicPr>
              <a:picLocks noChangeAspect="1"/>
            </p:cNvPicPr>
            <p:nvPr/>
          </p:nvPicPr>
          <p:blipFill>
            <a:blip r:embed="rId30"/>
            <a:stretch>
              <a:fillRect/>
            </a:stretch>
          </p:blipFill>
          <p:spPr>
            <a:xfrm>
              <a:off x="10039854" y="4677770"/>
              <a:ext cx="193050" cy="302063"/>
            </a:xfrm>
            <a:prstGeom prst="rect">
              <a:avLst/>
            </a:prstGeom>
          </p:spPr>
        </p:pic>
        <p:sp>
          <p:nvSpPr>
            <p:cNvPr id="96" name="Rectangle 672"/>
            <p:cNvSpPr/>
            <p:nvPr/>
          </p:nvSpPr>
          <p:spPr>
            <a:xfrm>
              <a:off x="11472453" y="464204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DevTest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Labs</a:t>
              </a:r>
            </a:p>
          </p:txBody>
        </p:sp>
        <p:pic>
          <p:nvPicPr>
            <p:cNvPr id="97" name="Picture 673"/>
            <p:cNvPicPr>
              <a:picLocks noChangeAspect="1"/>
            </p:cNvPicPr>
            <p:nvPr/>
          </p:nvPicPr>
          <p:blipFill>
            <a:blip r:embed="rId31"/>
            <a:stretch>
              <a:fillRect/>
            </a:stretch>
          </p:blipFill>
          <p:spPr>
            <a:xfrm>
              <a:off x="9995826" y="5514742"/>
              <a:ext cx="281106" cy="281499"/>
            </a:xfrm>
            <a:prstGeom prst="rect">
              <a:avLst/>
            </a:prstGeom>
          </p:spPr>
        </p:pic>
        <p:sp>
          <p:nvSpPr>
            <p:cNvPr id="98" name="Rectangle 674"/>
            <p:cNvSpPr/>
            <p:nvPr/>
          </p:nvSpPr>
          <p:spPr>
            <a:xfrm>
              <a:off x="6671154" y="565640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9" name="Rectangle 675"/>
            <p:cNvSpPr/>
            <p:nvPr/>
          </p:nvSpPr>
          <p:spPr>
            <a:xfrm>
              <a:off x="6671154" y="534540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0" name="Rectangle 676"/>
            <p:cNvSpPr/>
            <p:nvPr/>
          </p:nvSpPr>
          <p:spPr>
            <a:xfrm>
              <a:off x="8272619" y="546332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알림허브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01" name="Picture 677"/>
            <p:cNvPicPr>
              <a:picLocks noChangeAspect="1"/>
            </p:cNvPicPr>
            <p:nvPr/>
          </p:nvPicPr>
          <p:blipFill>
            <a:blip r:embed="rId32"/>
            <a:stretch>
              <a:fillRect/>
            </a:stretch>
          </p:blipFill>
          <p:spPr>
            <a:xfrm>
              <a:off x="8419992" y="5531535"/>
              <a:ext cx="264488" cy="260444"/>
            </a:xfrm>
            <a:prstGeom prst="rect">
              <a:avLst/>
            </a:prstGeom>
          </p:spPr>
        </p:pic>
        <p:pic>
          <p:nvPicPr>
            <p:cNvPr id="102" name="Picture 678"/>
            <p:cNvPicPr>
              <a:picLocks noChangeAspect="1"/>
            </p:cNvPicPr>
            <p:nvPr/>
          </p:nvPicPr>
          <p:blipFill>
            <a:blip r:embed="rId33"/>
            <a:stretch>
              <a:fillRect/>
            </a:stretch>
          </p:blipFill>
          <p:spPr>
            <a:xfrm>
              <a:off x="6831847" y="5683120"/>
              <a:ext cx="253912" cy="294152"/>
            </a:xfrm>
            <a:prstGeom prst="rect">
              <a:avLst/>
            </a:prstGeom>
          </p:spPr>
        </p:pic>
        <p:pic>
          <p:nvPicPr>
            <p:cNvPr id="103" name="Picture 679"/>
            <p:cNvPicPr>
              <a:picLocks noChangeAspect="1"/>
            </p:cNvPicPr>
            <p:nvPr/>
          </p:nvPicPr>
          <p:blipFill>
            <a:blip r:embed="rId34"/>
            <a:stretch>
              <a:fillRect/>
            </a:stretch>
          </p:blipFill>
          <p:spPr>
            <a:xfrm>
              <a:off x="6818992" y="5353338"/>
              <a:ext cx="269558" cy="234944"/>
            </a:xfrm>
            <a:prstGeom prst="rect">
              <a:avLst/>
            </a:prstGeom>
          </p:spPr>
        </p:pic>
        <p:pic>
          <p:nvPicPr>
            <p:cNvPr id="104" name="Picture 680"/>
            <p:cNvPicPr>
              <a:picLocks noChangeAspect="1"/>
            </p:cNvPicPr>
            <p:nvPr/>
          </p:nvPicPr>
          <p:blipFill>
            <a:blip r:embed="rId35"/>
            <a:stretch>
              <a:fillRect/>
            </a:stretch>
          </p:blipFill>
          <p:spPr>
            <a:xfrm>
              <a:off x="13225637" y="5561437"/>
              <a:ext cx="297378" cy="276215"/>
            </a:xfrm>
            <a:prstGeom prst="rect">
              <a:avLst/>
            </a:prstGeom>
          </p:spPr>
        </p:pic>
        <p:pic>
          <p:nvPicPr>
            <p:cNvPr id="105" name="Picture 681"/>
            <p:cNvPicPr>
              <a:picLocks noChangeAspect="1"/>
            </p:cNvPicPr>
            <p:nvPr/>
          </p:nvPicPr>
          <p:blipFill>
            <a:blip r:embed="rId36"/>
            <a:stretch>
              <a:fillRect/>
            </a:stretch>
          </p:blipFill>
          <p:spPr>
            <a:xfrm>
              <a:off x="11590896" y="4679519"/>
              <a:ext cx="291908" cy="292316"/>
            </a:xfrm>
            <a:prstGeom prst="rect">
              <a:avLst/>
            </a:prstGeom>
          </p:spPr>
        </p:pic>
        <p:grpSp>
          <p:nvGrpSpPr>
            <p:cNvPr id="106" name="Group 682"/>
            <p:cNvGrpSpPr/>
            <p:nvPr/>
          </p:nvGrpSpPr>
          <p:grpSpPr>
            <a:xfrm>
              <a:off x="11472453" y="5341984"/>
              <a:ext cx="1440000" cy="599001"/>
              <a:chOff x="8909116" y="4443411"/>
              <a:chExt cx="1440000" cy="599001"/>
            </a:xfrm>
          </p:grpSpPr>
          <p:sp>
            <p:nvSpPr>
              <p:cNvPr id="111" name="Rectangle 687"/>
              <p:cNvSpPr/>
              <p:nvPr/>
            </p:nvSpPr>
            <p:spPr>
              <a:xfrm>
                <a:off x="8909116" y="475441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12" name="Rectangle 688"/>
              <p:cNvSpPr/>
              <p:nvPr/>
            </p:nvSpPr>
            <p:spPr>
              <a:xfrm>
                <a:off x="8909116" y="44434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Management</a:t>
                </a:r>
              </a:p>
            </p:txBody>
          </p:sp>
        </p:grpSp>
        <p:pic>
          <p:nvPicPr>
            <p:cNvPr id="107" name="Picture 683"/>
            <p:cNvPicPr>
              <a:picLocks noChangeAspect="1"/>
            </p:cNvPicPr>
            <p:nvPr/>
          </p:nvPicPr>
          <p:blipFill>
            <a:blip r:embed="rId37"/>
            <a:stretch>
              <a:fillRect/>
            </a:stretch>
          </p:blipFill>
          <p:spPr>
            <a:xfrm>
              <a:off x="11550389" y="5386259"/>
              <a:ext cx="269466" cy="237623"/>
            </a:xfrm>
            <a:prstGeom prst="rect">
              <a:avLst/>
            </a:prstGeom>
          </p:spPr>
        </p:pic>
        <p:pic>
          <p:nvPicPr>
            <p:cNvPr id="108" name="Picture 684"/>
            <p:cNvPicPr>
              <a:picLocks noChangeAspect="1"/>
            </p:cNvPicPr>
            <p:nvPr/>
          </p:nvPicPr>
          <p:blipFill>
            <a:blip r:embed="rId38"/>
            <a:stretch>
              <a:fillRect/>
            </a:stretch>
          </p:blipFill>
          <p:spPr>
            <a:xfrm>
              <a:off x="11582604" y="5682087"/>
              <a:ext cx="213159" cy="237623"/>
            </a:xfrm>
            <a:prstGeom prst="rect">
              <a:avLst/>
            </a:prstGeom>
          </p:spPr>
        </p:pic>
        <p:sp>
          <p:nvSpPr>
            <p:cNvPr id="109" name="Rectangle 685"/>
            <p:cNvSpPr/>
            <p:nvPr/>
          </p:nvSpPr>
          <p:spPr>
            <a:xfrm>
              <a:off x="13081205" y="462762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Remote App</a:t>
              </a:r>
            </a:p>
          </p:txBody>
        </p:sp>
        <p:pic>
          <p:nvPicPr>
            <p:cNvPr id="110" name="Picture 686"/>
            <p:cNvPicPr>
              <a:picLocks noChangeAspect="1"/>
            </p:cNvPicPr>
            <p:nvPr/>
          </p:nvPicPr>
          <p:blipFill>
            <a:blip r:embed="rId39"/>
            <a:stretch>
              <a:fillRect/>
            </a:stretch>
          </p:blipFill>
          <p:spPr>
            <a:xfrm>
              <a:off x="13210009" y="4671844"/>
              <a:ext cx="302819" cy="303243"/>
            </a:xfrm>
            <a:prstGeom prst="rect">
              <a:avLst/>
            </a:prstGeom>
          </p:spPr>
        </p:pic>
      </p:grpSp>
      <p:grpSp>
        <p:nvGrpSpPr>
          <p:cNvPr id="119" name="Group 695"/>
          <p:cNvGrpSpPr/>
          <p:nvPr/>
        </p:nvGrpSpPr>
        <p:grpSpPr>
          <a:xfrm>
            <a:off x="4899093" y="2139641"/>
            <a:ext cx="5456060" cy="841272"/>
            <a:chOff x="6528755" y="2594287"/>
            <a:chExt cx="8083051" cy="1246329"/>
          </a:xfrm>
        </p:grpSpPr>
        <p:sp>
          <p:nvSpPr>
            <p:cNvPr id="120" name="Rounded Rectangle 216"/>
            <p:cNvSpPr/>
            <p:nvPr/>
          </p:nvSpPr>
          <p:spPr bwMode="auto">
            <a:xfrm>
              <a:off x="13001608" y="2594287"/>
              <a:ext cx="1610198"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개발 도구</a:t>
              </a:r>
              <a:endPar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121" name="Rounded Rectangle 219"/>
            <p:cNvSpPr/>
            <p:nvPr/>
          </p:nvSpPr>
          <p:spPr bwMode="auto">
            <a:xfrm>
              <a:off x="6528755" y="2594287"/>
              <a:ext cx="6434352"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보안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신원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(Security &amp; Identity)</a:t>
              </a:r>
            </a:p>
          </p:txBody>
        </p:sp>
        <p:sp>
          <p:nvSpPr>
            <p:cNvPr id="122" name="Rectangle 698"/>
            <p:cNvSpPr/>
            <p:nvPr/>
          </p:nvSpPr>
          <p:spPr bwMode="auto">
            <a:xfrm>
              <a:off x="6596654" y="2962322"/>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디렉토리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(Directory Service)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23" name="Group 699"/>
            <p:cNvGrpSpPr/>
            <p:nvPr/>
          </p:nvGrpSpPr>
          <p:grpSpPr>
            <a:xfrm>
              <a:off x="13047454" y="2969254"/>
              <a:ext cx="1512000" cy="828000"/>
              <a:chOff x="12037983" y="5138446"/>
              <a:chExt cx="1512000" cy="828000"/>
            </a:xfrm>
          </p:grpSpPr>
          <p:sp>
            <p:nvSpPr>
              <p:cNvPr id="140" name="Rectangle 716"/>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Developer Tools</a:t>
                </a:r>
              </a:p>
            </p:txBody>
          </p:sp>
          <p:sp>
            <p:nvSpPr>
              <p:cNvPr id="141" name="Rectangle 717"/>
              <p:cNvSpPr/>
              <p:nvPr/>
            </p:nvSpPr>
            <p:spPr>
              <a:xfrm>
                <a:off x="12064358"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Visual Studio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Team Services</a:t>
                </a:r>
              </a:p>
            </p:txBody>
          </p:sp>
        </p:grpSp>
        <p:sp>
          <p:nvSpPr>
            <p:cNvPr id="124" name="Rectangle 700"/>
            <p:cNvSpPr/>
            <p:nvPr/>
          </p:nvSpPr>
          <p:spPr>
            <a:xfrm>
              <a:off x="6634690" y="328288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Active Directory</a:t>
              </a:r>
            </a:p>
          </p:txBody>
        </p:sp>
        <p:pic>
          <p:nvPicPr>
            <p:cNvPr id="125" name="Picture 701"/>
            <p:cNvPicPr>
              <a:picLocks noChangeAspect="1"/>
            </p:cNvPicPr>
            <p:nvPr/>
          </p:nvPicPr>
          <p:blipFill>
            <a:blip r:embed="rId40"/>
            <a:stretch>
              <a:fillRect/>
            </a:stretch>
          </p:blipFill>
          <p:spPr>
            <a:xfrm>
              <a:off x="6699168" y="3300748"/>
              <a:ext cx="311182" cy="316339"/>
            </a:xfrm>
            <a:prstGeom prst="rect">
              <a:avLst/>
            </a:prstGeom>
          </p:spPr>
        </p:pic>
        <p:grpSp>
          <p:nvGrpSpPr>
            <p:cNvPr id="126" name="Group 702"/>
            <p:cNvGrpSpPr/>
            <p:nvPr/>
          </p:nvGrpSpPr>
          <p:grpSpPr>
            <a:xfrm>
              <a:off x="8197087" y="2969254"/>
              <a:ext cx="1512000" cy="828000"/>
              <a:chOff x="8910180" y="5138446"/>
              <a:chExt cx="1512000" cy="828000"/>
            </a:xfrm>
          </p:grpSpPr>
          <p:sp>
            <p:nvSpPr>
              <p:cNvPr id="138" name="Rectangle 714"/>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보안</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(Security)</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9" name="Rectangle 715"/>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보안 센터</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27" name="Picture 703"/>
            <p:cNvPicPr>
              <a:picLocks noChangeAspect="1"/>
            </p:cNvPicPr>
            <p:nvPr/>
          </p:nvPicPr>
          <p:blipFill>
            <a:blip r:embed="rId41"/>
            <a:stretch>
              <a:fillRect/>
            </a:stretch>
          </p:blipFill>
          <p:spPr>
            <a:xfrm>
              <a:off x="8420229" y="3376322"/>
              <a:ext cx="209138" cy="273870"/>
            </a:xfrm>
            <a:prstGeom prst="rect">
              <a:avLst/>
            </a:prstGeom>
          </p:spPr>
        </p:pic>
        <p:grpSp>
          <p:nvGrpSpPr>
            <p:cNvPr id="128" name="Group 704"/>
            <p:cNvGrpSpPr/>
            <p:nvPr/>
          </p:nvGrpSpPr>
          <p:grpSpPr>
            <a:xfrm>
              <a:off x="9797520" y="2969254"/>
              <a:ext cx="1512000" cy="828000"/>
              <a:chOff x="8837116" y="2958000"/>
              <a:chExt cx="1512000" cy="828000"/>
            </a:xfrm>
          </p:grpSpPr>
          <p:grpSp>
            <p:nvGrpSpPr>
              <p:cNvPr id="134" name="Group 710"/>
              <p:cNvGrpSpPr/>
              <p:nvPr/>
            </p:nvGrpSpPr>
            <p:grpSpPr>
              <a:xfrm>
                <a:off x="8837116" y="2958000"/>
                <a:ext cx="1512000" cy="828000"/>
                <a:chOff x="8910180" y="5138446"/>
                <a:chExt cx="1512000" cy="828000"/>
              </a:xfrm>
            </p:grpSpPr>
            <p:sp>
              <p:nvSpPr>
                <p:cNvPr id="136" name="Rectangle 712"/>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암호화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(Encryption)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7" name="Rectangle 713"/>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주요 자격 </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증명 모음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35" name="Picture 711"/>
              <p:cNvPicPr>
                <a:picLocks noChangeAspect="1"/>
              </p:cNvPicPr>
              <p:nvPr/>
            </p:nvPicPr>
            <p:blipFill>
              <a:blip r:embed="rId42"/>
              <a:stretch>
                <a:fillRect/>
              </a:stretch>
            </p:blipFill>
            <p:spPr>
              <a:xfrm>
                <a:off x="9012054" y="3326396"/>
                <a:ext cx="301641" cy="334283"/>
              </a:xfrm>
              <a:prstGeom prst="rect">
                <a:avLst/>
              </a:prstGeom>
            </p:spPr>
          </p:pic>
        </p:grpSp>
        <p:grpSp>
          <p:nvGrpSpPr>
            <p:cNvPr id="129" name="Group 705"/>
            <p:cNvGrpSpPr/>
            <p:nvPr/>
          </p:nvGrpSpPr>
          <p:grpSpPr>
            <a:xfrm>
              <a:off x="11378555" y="2975778"/>
              <a:ext cx="1512000" cy="828000"/>
              <a:chOff x="8910180" y="5138446"/>
              <a:chExt cx="1512000" cy="828000"/>
            </a:xfrm>
          </p:grpSpPr>
          <p:sp>
            <p:nvSpPr>
              <p:cNvPr id="132" name="Rectangle 708"/>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2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팩터 인증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(Multi-Factor Authentication)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3" name="Rectangle 709"/>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Multi-Factor Authentication</a:t>
                </a:r>
              </a:p>
            </p:txBody>
          </p:sp>
        </p:grpSp>
        <p:pic>
          <p:nvPicPr>
            <p:cNvPr id="130" name="Picture 706"/>
            <p:cNvPicPr>
              <a:picLocks noChangeAspect="1"/>
            </p:cNvPicPr>
            <p:nvPr/>
          </p:nvPicPr>
          <p:blipFill>
            <a:blip r:embed="rId43"/>
            <a:stretch>
              <a:fillRect/>
            </a:stretch>
          </p:blipFill>
          <p:spPr>
            <a:xfrm>
              <a:off x="13150674" y="3373343"/>
              <a:ext cx="276249" cy="276636"/>
            </a:xfrm>
            <a:prstGeom prst="rect">
              <a:avLst/>
            </a:prstGeom>
          </p:spPr>
        </p:pic>
        <p:pic>
          <p:nvPicPr>
            <p:cNvPr id="131" name="Picture 707"/>
            <p:cNvPicPr>
              <a:picLocks noChangeAspect="1"/>
            </p:cNvPicPr>
            <p:nvPr/>
          </p:nvPicPr>
          <p:blipFill>
            <a:blip r:embed="rId44"/>
            <a:stretch>
              <a:fillRect/>
            </a:stretch>
          </p:blipFill>
          <p:spPr>
            <a:xfrm>
              <a:off x="11581800" y="3324222"/>
              <a:ext cx="193050" cy="358448"/>
            </a:xfrm>
            <a:prstGeom prst="rect">
              <a:avLst/>
            </a:prstGeom>
          </p:spPr>
        </p:pic>
      </p:grpSp>
      <p:grpSp>
        <p:nvGrpSpPr>
          <p:cNvPr id="142" name="Group 718"/>
          <p:cNvGrpSpPr/>
          <p:nvPr/>
        </p:nvGrpSpPr>
        <p:grpSpPr>
          <a:xfrm>
            <a:off x="1635429" y="5398181"/>
            <a:ext cx="3207600" cy="1458000"/>
            <a:chOff x="1693699" y="7421754"/>
            <a:chExt cx="4752000" cy="2160000"/>
          </a:xfrm>
        </p:grpSpPr>
        <p:sp>
          <p:nvSpPr>
            <p:cNvPr id="143" name="Rounded Rectangle 114"/>
            <p:cNvSpPr/>
            <p:nvPr/>
          </p:nvSpPr>
          <p:spPr bwMode="auto">
            <a:xfrm>
              <a:off x="1693699" y="7421754"/>
              <a:ext cx="4752000" cy="2160000"/>
            </a:xfrm>
            <a:prstGeom prst="roundRect">
              <a:avLst>
                <a:gd name="adj" fmla="val 2009"/>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컴퓨팅</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 (Compute)</a:t>
              </a: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 </a:t>
              </a:r>
              <a:endParaRPr 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144" name="Rectangle 720"/>
            <p:cNvSpPr/>
            <p:nvPr/>
          </p:nvSpPr>
          <p:spPr bwMode="auto">
            <a:xfrm>
              <a:off x="1749811"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VM</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Machine)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5" name="Rectangle 721"/>
            <p:cNvSpPr/>
            <p:nvPr/>
          </p:nvSpPr>
          <p:spPr bwMode="auto">
            <a:xfrm>
              <a:off x="3314962"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가변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VM</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(Auto Scale)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6" name="Rectangle 722"/>
            <p:cNvSpPr/>
            <p:nvPr/>
          </p:nvSpPr>
          <p:spPr bwMode="auto">
            <a:xfrm>
              <a:off x="4877614"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컨테이너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(Container)</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7" name="Rectangle 723"/>
            <p:cNvSpPr/>
            <p:nvPr/>
          </p:nvSpPr>
          <p:spPr bwMode="auto">
            <a:xfrm>
              <a:off x="1749811"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마이크로서비스</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Microservice</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-based Application)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8" name="Rectangle 724"/>
            <p:cNvSpPr/>
            <p:nvPr/>
          </p:nvSpPr>
          <p:spPr bwMode="auto">
            <a:xfrm>
              <a:off x="3314962"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병렬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배치작업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(Job-Based Application)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9" name="Rectangle 725"/>
            <p:cNvSpPr/>
            <p:nvPr/>
          </p:nvSpPr>
          <p:spPr bwMode="auto">
            <a:xfrm>
              <a:off x="4877614"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재해복구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(Disaster Recovery)</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50" name="Rectangle 726"/>
            <p:cNvSpPr/>
            <p:nvPr/>
          </p:nvSpPr>
          <p:spPr>
            <a:xfrm>
              <a:off x="1785811" y="812212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가상컴퓨터</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1" name="Rectangle 727"/>
            <p:cNvSpPr/>
            <p:nvPr/>
          </p:nvSpPr>
          <p:spPr>
            <a:xfrm>
              <a:off x="3350962" y="813911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VM Scale Set</a:t>
              </a:r>
            </a:p>
          </p:txBody>
        </p:sp>
        <p:sp>
          <p:nvSpPr>
            <p:cNvPr id="152" name="Rectangle 728"/>
            <p:cNvSpPr/>
            <p:nvPr/>
          </p:nvSpPr>
          <p:spPr>
            <a:xfrm>
              <a:off x="4913614" y="81379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컨테이너</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53" name="Picture 729"/>
            <p:cNvPicPr>
              <a:picLocks noChangeAspect="1"/>
            </p:cNvPicPr>
            <p:nvPr/>
          </p:nvPicPr>
          <p:blipFill>
            <a:blip r:embed="rId45"/>
            <a:stretch>
              <a:fillRect/>
            </a:stretch>
          </p:blipFill>
          <p:spPr>
            <a:xfrm>
              <a:off x="1920690" y="8183689"/>
              <a:ext cx="266727" cy="246151"/>
            </a:xfrm>
            <a:prstGeom prst="rect">
              <a:avLst/>
            </a:prstGeom>
          </p:spPr>
        </p:pic>
        <p:pic>
          <p:nvPicPr>
            <p:cNvPr id="154" name="Picture 730"/>
            <p:cNvPicPr>
              <a:picLocks noChangeAspect="1"/>
            </p:cNvPicPr>
            <p:nvPr/>
          </p:nvPicPr>
          <p:blipFill>
            <a:blip r:embed="rId46"/>
            <a:stretch>
              <a:fillRect/>
            </a:stretch>
          </p:blipFill>
          <p:spPr>
            <a:xfrm>
              <a:off x="5048632" y="8172197"/>
              <a:ext cx="388170" cy="295641"/>
            </a:xfrm>
            <a:prstGeom prst="rect">
              <a:avLst/>
            </a:prstGeom>
          </p:spPr>
        </p:pic>
        <p:pic>
          <p:nvPicPr>
            <p:cNvPr id="155" name="Picture 731"/>
            <p:cNvPicPr>
              <a:picLocks noChangeAspect="1"/>
            </p:cNvPicPr>
            <p:nvPr/>
          </p:nvPicPr>
          <p:blipFill>
            <a:blip r:embed="rId47"/>
            <a:stretch>
              <a:fillRect/>
            </a:stretch>
          </p:blipFill>
          <p:spPr>
            <a:xfrm>
              <a:off x="3429093" y="8172889"/>
              <a:ext cx="321750" cy="326228"/>
            </a:xfrm>
            <a:prstGeom prst="rect">
              <a:avLst/>
            </a:prstGeom>
          </p:spPr>
        </p:pic>
        <p:sp>
          <p:nvSpPr>
            <p:cNvPr id="156" name="Rectangle 732"/>
            <p:cNvSpPr/>
            <p:nvPr/>
          </p:nvSpPr>
          <p:spPr>
            <a:xfrm>
              <a:off x="1785811" y="902413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 패브릭</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7" name="Rectangle 733"/>
            <p:cNvSpPr/>
            <p:nvPr/>
          </p:nvSpPr>
          <p:spPr>
            <a:xfrm>
              <a:off x="3350962" y="9041124"/>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배치</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8" name="Rectangle 734"/>
            <p:cNvSpPr/>
            <p:nvPr/>
          </p:nvSpPr>
          <p:spPr>
            <a:xfrm>
              <a:off x="4913614" y="903995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Site Recovery</a:t>
              </a:r>
            </a:p>
          </p:txBody>
        </p:sp>
        <p:pic>
          <p:nvPicPr>
            <p:cNvPr id="159" name="Picture 735"/>
            <p:cNvPicPr>
              <a:picLocks noChangeAspect="1"/>
            </p:cNvPicPr>
            <p:nvPr/>
          </p:nvPicPr>
          <p:blipFill>
            <a:blip r:embed="rId48"/>
            <a:stretch>
              <a:fillRect/>
            </a:stretch>
          </p:blipFill>
          <p:spPr>
            <a:xfrm>
              <a:off x="3462431" y="9081003"/>
              <a:ext cx="285553" cy="277898"/>
            </a:xfrm>
            <a:prstGeom prst="rect">
              <a:avLst/>
            </a:prstGeom>
          </p:spPr>
        </p:pic>
        <p:pic>
          <p:nvPicPr>
            <p:cNvPr id="160" name="Picture 736"/>
            <p:cNvPicPr>
              <a:picLocks noChangeAspect="1"/>
            </p:cNvPicPr>
            <p:nvPr/>
          </p:nvPicPr>
          <p:blipFill>
            <a:blip r:embed="rId49"/>
            <a:stretch>
              <a:fillRect/>
            </a:stretch>
          </p:blipFill>
          <p:spPr>
            <a:xfrm>
              <a:off x="5058962" y="9091072"/>
              <a:ext cx="301641" cy="257760"/>
            </a:xfrm>
            <a:prstGeom prst="rect">
              <a:avLst/>
            </a:prstGeom>
          </p:spPr>
        </p:pic>
        <p:pic>
          <p:nvPicPr>
            <p:cNvPr id="161" name="Picture 737"/>
            <p:cNvPicPr>
              <a:picLocks noChangeAspect="1"/>
            </p:cNvPicPr>
            <p:nvPr/>
          </p:nvPicPr>
          <p:blipFill>
            <a:blip r:embed="rId50"/>
            <a:stretch>
              <a:fillRect/>
            </a:stretch>
          </p:blipFill>
          <p:spPr>
            <a:xfrm>
              <a:off x="1912033" y="9070274"/>
              <a:ext cx="261422" cy="261788"/>
            </a:xfrm>
            <a:prstGeom prst="rect">
              <a:avLst/>
            </a:prstGeom>
          </p:spPr>
        </p:pic>
      </p:grpSp>
      <p:grpSp>
        <p:nvGrpSpPr>
          <p:cNvPr id="162" name="Group 738"/>
          <p:cNvGrpSpPr/>
          <p:nvPr/>
        </p:nvGrpSpPr>
        <p:grpSpPr>
          <a:xfrm>
            <a:off x="4899093" y="1268972"/>
            <a:ext cx="5456060" cy="841272"/>
            <a:chOff x="6528754" y="1304407"/>
            <a:chExt cx="8083052" cy="1246329"/>
          </a:xfrm>
        </p:grpSpPr>
        <p:sp>
          <p:nvSpPr>
            <p:cNvPr id="163" name="Rounded Rectangle 220"/>
            <p:cNvSpPr/>
            <p:nvPr/>
          </p:nvSpPr>
          <p:spPr bwMode="auto">
            <a:xfrm>
              <a:off x="6528754" y="1304407"/>
              <a:ext cx="8083052"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관리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모니터링</a:t>
              </a:r>
              <a:r>
                <a:rPr lang="ko-KR" alt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(Management &amp; Monitoring)</a:t>
              </a:r>
            </a:p>
          </p:txBody>
        </p:sp>
        <p:sp>
          <p:nvSpPr>
            <p:cNvPr id="164" name="Rectangle 740"/>
            <p:cNvSpPr/>
            <p:nvPr/>
          </p:nvSpPr>
          <p:spPr bwMode="auto">
            <a:xfrm>
              <a:off x="6627170" y="167578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(Administration)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65" name="Rectangle 741"/>
            <p:cNvSpPr/>
            <p:nvPr/>
          </p:nvSpPr>
          <p:spPr bwMode="auto">
            <a:xfrm>
              <a:off x="13028903" y="168271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CLI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(Command Line Interface)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66" name="Rectangle 742"/>
            <p:cNvSpPr/>
            <p:nvPr/>
          </p:nvSpPr>
          <p:spPr>
            <a:xfrm>
              <a:off x="6665206" y="19963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Portal</a:t>
              </a:r>
            </a:p>
          </p:txBody>
        </p:sp>
        <p:sp>
          <p:nvSpPr>
            <p:cNvPr id="167" name="Rectangle 743"/>
            <p:cNvSpPr/>
            <p:nvPr/>
          </p:nvSpPr>
          <p:spPr bwMode="auto">
            <a:xfrm>
              <a:off x="8227603" y="168271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모니터링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(Monitoring)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68" name="Group 744"/>
            <p:cNvGrpSpPr/>
            <p:nvPr/>
          </p:nvGrpSpPr>
          <p:grpSpPr>
            <a:xfrm>
              <a:off x="9828036" y="1682719"/>
              <a:ext cx="1512000" cy="828000"/>
              <a:chOff x="8910180" y="5138446"/>
              <a:chExt cx="1512000" cy="828000"/>
            </a:xfrm>
          </p:grpSpPr>
          <p:sp>
            <p:nvSpPr>
              <p:cNvPr id="180" name="Rectangle 756"/>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스케줄링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(Job Scheduling)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81" name="Rectangle 757"/>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공정관리자</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(Scheduler)</a:t>
                </a:r>
                <a:endParaRPr lang="en-US" altLang="ko-KR" sz="743"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grpSp>
          <p:nvGrpSpPr>
            <p:cNvPr id="169" name="Group 745"/>
            <p:cNvGrpSpPr/>
            <p:nvPr/>
          </p:nvGrpSpPr>
          <p:grpSpPr>
            <a:xfrm>
              <a:off x="11428469" y="1689243"/>
              <a:ext cx="1512000" cy="828000"/>
              <a:chOff x="8910180" y="5138446"/>
              <a:chExt cx="1512000" cy="828000"/>
            </a:xfrm>
          </p:grpSpPr>
          <p:sp>
            <p:nvSpPr>
              <p:cNvPr id="178" name="Rectangle 754"/>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배포관리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(Deployment Orchestration)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79" name="Rectangle 755"/>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자동화</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(Automation)</a:t>
                </a:r>
                <a:endParaRPr lang="en-US" altLang="ko-KR" sz="743"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70" name="Picture 746"/>
            <p:cNvPicPr>
              <a:picLocks noChangeAspect="1"/>
            </p:cNvPicPr>
            <p:nvPr/>
          </p:nvPicPr>
          <p:blipFill>
            <a:blip r:embed="rId51"/>
            <a:stretch>
              <a:fillRect/>
            </a:stretch>
          </p:blipFill>
          <p:spPr>
            <a:xfrm>
              <a:off x="6739573" y="2023731"/>
              <a:ext cx="385903" cy="289832"/>
            </a:xfrm>
            <a:prstGeom prst="rect">
              <a:avLst/>
            </a:prstGeom>
          </p:spPr>
        </p:pic>
        <p:pic>
          <p:nvPicPr>
            <p:cNvPr id="171" name="Picture 747"/>
            <p:cNvPicPr>
              <a:picLocks noChangeAspect="1"/>
            </p:cNvPicPr>
            <p:nvPr/>
          </p:nvPicPr>
          <p:blipFill>
            <a:blip r:embed="rId52"/>
            <a:stretch>
              <a:fillRect/>
            </a:stretch>
          </p:blipFill>
          <p:spPr>
            <a:xfrm>
              <a:off x="10069157" y="2049828"/>
              <a:ext cx="242946" cy="305214"/>
            </a:xfrm>
            <a:prstGeom prst="rect">
              <a:avLst/>
            </a:prstGeom>
          </p:spPr>
        </p:pic>
        <p:pic>
          <p:nvPicPr>
            <p:cNvPr id="172" name="Picture 748"/>
            <p:cNvPicPr>
              <a:picLocks noChangeAspect="1"/>
            </p:cNvPicPr>
            <p:nvPr/>
          </p:nvPicPr>
          <p:blipFill>
            <a:blip r:embed="rId53"/>
            <a:stretch>
              <a:fillRect/>
            </a:stretch>
          </p:blipFill>
          <p:spPr>
            <a:xfrm>
              <a:off x="11555291" y="2050999"/>
              <a:ext cx="327513" cy="299453"/>
            </a:xfrm>
            <a:prstGeom prst="rect">
              <a:avLst/>
            </a:prstGeom>
          </p:spPr>
        </p:pic>
        <p:sp>
          <p:nvSpPr>
            <p:cNvPr id="173" name="Rectangle 749"/>
            <p:cNvSpPr/>
            <p:nvPr/>
          </p:nvSpPr>
          <p:spPr>
            <a:xfrm>
              <a:off x="8278215" y="19963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로그 분석</a:t>
              </a:r>
            </a:p>
          </p:txBody>
        </p:sp>
        <p:pic>
          <p:nvPicPr>
            <p:cNvPr id="174" name="Picture 750"/>
            <p:cNvPicPr>
              <a:picLocks noChangeAspect="1"/>
            </p:cNvPicPr>
            <p:nvPr/>
          </p:nvPicPr>
          <p:blipFill>
            <a:blip r:embed="rId54"/>
            <a:stretch>
              <a:fillRect/>
            </a:stretch>
          </p:blipFill>
          <p:spPr>
            <a:xfrm>
              <a:off x="8378747" y="2049829"/>
              <a:ext cx="274594" cy="274978"/>
            </a:xfrm>
            <a:prstGeom prst="rect">
              <a:avLst/>
            </a:prstGeom>
          </p:spPr>
        </p:pic>
        <p:sp>
          <p:nvSpPr>
            <p:cNvPr id="175" name="Rectangle 751"/>
            <p:cNvSpPr/>
            <p:nvPr/>
          </p:nvSpPr>
          <p:spPr>
            <a:xfrm>
              <a:off x="13065456" y="2198097"/>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CLI</a:t>
              </a:r>
            </a:p>
            <a:p>
              <a:pPr algn="ctr" defTabSz="308632" latinLnBrk="0">
                <a:defRPr/>
              </a:pP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(Windows, Mac, Linux)</a:t>
              </a:r>
            </a:p>
          </p:txBody>
        </p:sp>
        <p:sp>
          <p:nvSpPr>
            <p:cNvPr id="176" name="Rectangle 752"/>
            <p:cNvSpPr/>
            <p:nvPr/>
          </p:nvSpPr>
          <p:spPr>
            <a:xfrm>
              <a:off x="13065456" y="188709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Shell</a:t>
              </a:r>
            </a:p>
          </p:txBody>
        </p:sp>
        <p:pic>
          <p:nvPicPr>
            <p:cNvPr id="177" name="Picture 5" descr="http://www.freeiconspng.com/uploads/powershell-icon-4.png"/>
            <p:cNvPicPr>
              <a:picLocks noChangeAspect="1" noChangeArrowheads="1"/>
            </p:cNvPicPr>
            <p:nvPr/>
          </p:nvPicPr>
          <p:blipFill>
            <a:blip r:embed="rId55" cstate="hqprint">
              <a:biLevel thresh="25000"/>
              <a:extLst>
                <a:ext uri="{28A0092B-C50C-407E-A947-70E740481C1C}">
                  <a14:useLocalDpi xmlns:a14="http://schemas.microsoft.com/office/drawing/2010/main" val="0"/>
                </a:ext>
              </a:extLst>
            </a:blip>
            <a:srcRect/>
            <a:stretch>
              <a:fillRect/>
            </a:stretch>
          </p:blipFill>
          <p:spPr bwMode="auto">
            <a:xfrm>
              <a:off x="13166480" y="1918519"/>
              <a:ext cx="244353" cy="2443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2" name="Group 758"/>
          <p:cNvGrpSpPr/>
          <p:nvPr/>
        </p:nvGrpSpPr>
        <p:grpSpPr>
          <a:xfrm>
            <a:off x="1641944" y="2127391"/>
            <a:ext cx="3213120" cy="850144"/>
            <a:chOff x="14580068" y="2831432"/>
            <a:chExt cx="3851635" cy="1019086"/>
          </a:xfrm>
        </p:grpSpPr>
        <p:grpSp>
          <p:nvGrpSpPr>
            <p:cNvPr id="183" name="Group 759"/>
            <p:cNvGrpSpPr/>
            <p:nvPr/>
          </p:nvGrpSpPr>
          <p:grpSpPr>
            <a:xfrm>
              <a:off x="14580068" y="2831432"/>
              <a:ext cx="3851635" cy="1019086"/>
              <a:chOff x="679725" y="3701625"/>
              <a:chExt cx="3851635" cy="1019086"/>
            </a:xfrm>
          </p:grpSpPr>
          <p:sp>
            <p:nvSpPr>
              <p:cNvPr id="185" name="Rounded Rectangle 1066"/>
              <p:cNvSpPr/>
              <p:nvPr/>
            </p:nvSpPr>
            <p:spPr bwMode="auto">
              <a:xfrm>
                <a:off x="679725" y="3701625"/>
                <a:ext cx="3851635" cy="1019086"/>
              </a:xfrm>
              <a:prstGeom prst="roundRect">
                <a:avLst>
                  <a:gd name="adj" fmla="val 3932"/>
                </a:avLst>
              </a:prstGeom>
              <a:solidFill>
                <a:srgbClr val="F2F2F2"/>
              </a:solidFill>
              <a:ln w="12700" cap="flat" cmpd="sng" algn="ctr">
                <a:noFill/>
                <a:prstDash val="solid"/>
              </a:ln>
              <a:effectLst/>
            </p:spPr>
            <p:txBody>
              <a:bodyPr lIns="24300" tIns="24300" rIns="24300" bIns="24300" anchor="t"/>
              <a:lstStyle/>
              <a:p>
                <a:pPr defTabSz="617266"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인지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(Cognitive Services)</a:t>
                </a:r>
                <a:endParaRPr 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186" name="Group 762"/>
              <p:cNvGrpSpPr/>
              <p:nvPr/>
            </p:nvGrpSpPr>
            <p:grpSpPr>
              <a:xfrm>
                <a:off x="730651" y="3985356"/>
                <a:ext cx="3752108" cy="683330"/>
                <a:chOff x="683661" y="3985356"/>
                <a:chExt cx="3799098" cy="683330"/>
              </a:xfrm>
            </p:grpSpPr>
            <p:grpSp>
              <p:nvGrpSpPr>
                <p:cNvPr id="187" name="Group 763"/>
                <p:cNvGrpSpPr/>
                <p:nvPr/>
              </p:nvGrpSpPr>
              <p:grpSpPr>
                <a:xfrm>
                  <a:off x="683661" y="3985356"/>
                  <a:ext cx="3799098" cy="683330"/>
                  <a:chOff x="758813" y="2929551"/>
                  <a:chExt cx="4711899" cy="834544"/>
                </a:xfrm>
              </p:grpSpPr>
              <p:grpSp>
                <p:nvGrpSpPr>
                  <p:cNvPr id="198" name="Group 774"/>
                  <p:cNvGrpSpPr/>
                  <p:nvPr/>
                </p:nvGrpSpPr>
                <p:grpSpPr>
                  <a:xfrm>
                    <a:off x="758813" y="2929551"/>
                    <a:ext cx="3516533" cy="834544"/>
                    <a:chOff x="758813" y="2929551"/>
                    <a:chExt cx="4639803" cy="834544"/>
                  </a:xfrm>
                </p:grpSpPr>
                <p:sp>
                  <p:nvSpPr>
                    <p:cNvPr id="200" name="Rectangle 776"/>
                    <p:cNvSpPr/>
                    <p:nvPr/>
                  </p:nvSpPr>
                  <p:spPr bwMode="auto">
                    <a:xfrm>
                      <a:off x="3886616" y="293609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음성</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(Speech)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1" name="Rectangle 777"/>
                    <p:cNvSpPr/>
                    <p:nvPr/>
                  </p:nvSpPr>
                  <p:spPr bwMode="auto">
                    <a:xfrm>
                      <a:off x="2322714" y="292955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영상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2" name="Rectangle 778"/>
                    <p:cNvSpPr/>
                    <p:nvPr/>
                  </p:nvSpPr>
                  <p:spPr bwMode="auto">
                    <a:xfrm>
                      <a:off x="758813" y="293609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언어</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(Language)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sp>
                <p:nvSpPr>
                  <p:cNvPr id="199" name="Rectangle 775"/>
                  <p:cNvSpPr/>
                  <p:nvPr/>
                </p:nvSpPr>
                <p:spPr bwMode="auto">
                  <a:xfrm>
                    <a:off x="4324759" y="2936095"/>
                    <a:ext cx="1145953"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지식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(Knowledge)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grpSp>
              <p:nvGrpSpPr>
                <p:cNvPr id="188" name="Group 764"/>
                <p:cNvGrpSpPr/>
                <p:nvPr/>
              </p:nvGrpSpPr>
              <p:grpSpPr>
                <a:xfrm>
                  <a:off x="709711" y="4156505"/>
                  <a:ext cx="3748644" cy="494302"/>
                  <a:chOff x="709711" y="4156505"/>
                  <a:chExt cx="3748644" cy="494302"/>
                </a:xfrm>
              </p:grpSpPr>
              <p:grpSp>
                <p:nvGrpSpPr>
                  <p:cNvPr id="189" name="Group 765"/>
                  <p:cNvGrpSpPr/>
                  <p:nvPr/>
                </p:nvGrpSpPr>
                <p:grpSpPr>
                  <a:xfrm>
                    <a:off x="709711" y="4156505"/>
                    <a:ext cx="2792567" cy="493931"/>
                    <a:chOff x="790626" y="3138574"/>
                    <a:chExt cx="4562655" cy="603233"/>
                  </a:xfrm>
                </p:grpSpPr>
                <p:sp>
                  <p:nvSpPr>
                    <p:cNvPr id="192" name="Rectangle 768"/>
                    <p:cNvSpPr/>
                    <p:nvPr/>
                  </p:nvSpPr>
                  <p:spPr>
                    <a:xfrm>
                      <a:off x="790626" y="3453807"/>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텍스트인식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3" name="Rectangle 769"/>
                    <p:cNvSpPr/>
                    <p:nvPr/>
                  </p:nvSpPr>
                  <p:spPr>
                    <a:xfrm>
                      <a:off x="790626" y="3142806"/>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언어인식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4" name="Rectangle 770"/>
                    <p:cNvSpPr/>
                    <p:nvPr/>
                  </p:nvSpPr>
                  <p:spPr>
                    <a:xfrm>
                      <a:off x="3913281" y="3449575"/>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발표자인식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5" name="Rectangle 771"/>
                    <p:cNvSpPr/>
                    <p:nvPr/>
                  </p:nvSpPr>
                  <p:spPr>
                    <a:xfrm>
                      <a:off x="3913281" y="3138574"/>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음성전달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6" name="Rectangle 772"/>
                    <p:cNvSpPr/>
                    <p:nvPr/>
                  </p:nvSpPr>
                  <p:spPr>
                    <a:xfrm>
                      <a:off x="2357699" y="3449575"/>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감정인식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7" name="Rectangle 773"/>
                    <p:cNvSpPr/>
                    <p:nvPr/>
                  </p:nvSpPr>
                  <p:spPr>
                    <a:xfrm>
                      <a:off x="2357699" y="3138574"/>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얼굴인식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190" name="Rectangle 766"/>
                  <p:cNvSpPr/>
                  <p:nvPr/>
                </p:nvSpPr>
                <p:spPr>
                  <a:xfrm>
                    <a:off x="3577005" y="4414991"/>
                    <a:ext cx="881350" cy="235816"/>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검색</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1" name="Rectangle 767"/>
                  <p:cNvSpPr/>
                  <p:nvPr/>
                </p:nvSpPr>
                <p:spPr>
                  <a:xfrm>
                    <a:off x="3577005" y="4160341"/>
                    <a:ext cx="881350" cy="235816"/>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추천</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grpSp>
        </p:grpSp>
        <p:pic>
          <p:nvPicPr>
            <p:cNvPr id="184" name="Picture 760"/>
            <p:cNvPicPr>
              <a:picLocks noChangeAspect="1"/>
            </p:cNvPicPr>
            <p:nvPr/>
          </p:nvPicPr>
          <p:blipFill>
            <a:blip r:embed="rId56"/>
            <a:stretch>
              <a:fillRect/>
            </a:stretch>
          </p:blipFill>
          <p:spPr>
            <a:xfrm>
              <a:off x="14646631" y="2870907"/>
              <a:ext cx="283614" cy="175315"/>
            </a:xfrm>
            <a:prstGeom prst="rect">
              <a:avLst/>
            </a:prstGeom>
          </p:spPr>
        </p:pic>
      </p:grpSp>
      <p:grpSp>
        <p:nvGrpSpPr>
          <p:cNvPr id="203" name="Group 779"/>
          <p:cNvGrpSpPr/>
          <p:nvPr/>
        </p:nvGrpSpPr>
        <p:grpSpPr>
          <a:xfrm>
            <a:off x="7151184" y="5398181"/>
            <a:ext cx="3207600" cy="1458000"/>
            <a:chOff x="9865188" y="7421754"/>
            <a:chExt cx="4752000" cy="2160000"/>
          </a:xfrm>
        </p:grpSpPr>
        <p:grpSp>
          <p:nvGrpSpPr>
            <p:cNvPr id="204" name="Group 780"/>
            <p:cNvGrpSpPr/>
            <p:nvPr/>
          </p:nvGrpSpPr>
          <p:grpSpPr>
            <a:xfrm>
              <a:off x="9865188" y="7421754"/>
              <a:ext cx="4752000" cy="2160000"/>
              <a:chOff x="9865188" y="7421754"/>
              <a:chExt cx="4752000" cy="2160000"/>
            </a:xfrm>
          </p:grpSpPr>
          <p:sp>
            <p:nvSpPr>
              <p:cNvPr id="207" name="Rounded Rectangle 118"/>
              <p:cNvSpPr/>
              <p:nvPr/>
            </p:nvSpPr>
            <p:spPr bwMode="auto">
              <a:xfrm>
                <a:off x="9865188" y="7421754"/>
                <a:ext cx="4752000" cy="2160000"/>
              </a:xfrm>
              <a:prstGeom prst="roundRect">
                <a:avLst>
                  <a:gd name="adj" fmla="val 245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저장소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(Storage)</a:t>
                </a:r>
                <a:endParaRPr lang="en-US" sz="743"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208" name="Rectangle 784"/>
              <p:cNvSpPr/>
              <p:nvPr/>
            </p:nvSpPr>
            <p:spPr bwMode="auto">
              <a:xfrm>
                <a:off x="9917402"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파일 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(File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9" name="Rectangle 785"/>
              <p:cNvSpPr/>
              <p:nvPr/>
            </p:nvSpPr>
            <p:spPr bwMode="auto">
              <a:xfrm>
                <a:off x="11482553"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오브젝트 저장소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(Object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0" name="Rectangle 786"/>
              <p:cNvSpPr/>
              <p:nvPr/>
            </p:nvSpPr>
            <p:spPr bwMode="auto">
              <a:xfrm>
                <a:off x="13045205"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Disk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Server Disk Infra)</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1" name="Rectangle 787"/>
              <p:cNvSpPr/>
              <p:nvPr/>
            </p:nvSpPr>
            <p:spPr bwMode="auto">
              <a:xfrm>
                <a:off x="9917402"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아카이빙</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백업</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(Archiving &amp; Backup)</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2" name="Rectangle 788"/>
              <p:cNvSpPr/>
              <p:nvPr/>
            </p:nvSpPr>
            <p:spPr bwMode="auto">
              <a:xfrm>
                <a:off x="11482553"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하이브리드저장소</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(Hybrid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3" name="Rectangle 789"/>
              <p:cNvSpPr/>
              <p:nvPr/>
            </p:nvSpPr>
            <p:spPr bwMode="auto">
              <a:xfrm>
                <a:off x="13045205"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 이관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Transport)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4" name="Rectangle 790"/>
              <p:cNvSpPr/>
              <p:nvPr/>
            </p:nvSpPr>
            <p:spPr>
              <a:xfrm>
                <a:off x="9953402" y="8126769"/>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File</a:t>
                </a:r>
              </a:p>
            </p:txBody>
          </p:sp>
          <p:sp>
            <p:nvSpPr>
              <p:cNvPr id="215" name="Rectangle 791"/>
              <p:cNvSpPr/>
              <p:nvPr/>
            </p:nvSpPr>
            <p:spPr>
              <a:xfrm>
                <a:off x="11518553" y="814376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Blob</a:t>
                </a:r>
              </a:p>
            </p:txBody>
          </p:sp>
          <p:sp>
            <p:nvSpPr>
              <p:cNvPr id="216" name="Rectangle 792"/>
              <p:cNvSpPr/>
              <p:nvPr/>
            </p:nvSpPr>
            <p:spPr>
              <a:xfrm>
                <a:off x="9953402" y="902877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백업</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7" name="Rectangle 793"/>
              <p:cNvSpPr/>
              <p:nvPr/>
            </p:nvSpPr>
            <p:spPr>
              <a:xfrm>
                <a:off x="11518553" y="904576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스토어심플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8" name="Rectangle 794"/>
              <p:cNvSpPr/>
              <p:nvPr/>
            </p:nvSpPr>
            <p:spPr>
              <a:xfrm>
                <a:off x="13081205" y="9044596"/>
                <a:ext cx="1440000" cy="360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Import/Export</a:t>
                </a:r>
              </a:p>
            </p:txBody>
          </p:sp>
          <p:pic>
            <p:nvPicPr>
              <p:cNvPr id="219" name="Picture 795"/>
              <p:cNvPicPr>
                <a:picLocks noChangeAspect="1"/>
              </p:cNvPicPr>
              <p:nvPr/>
            </p:nvPicPr>
            <p:blipFill>
              <a:blip r:embed="rId57"/>
              <a:stretch>
                <a:fillRect/>
              </a:stretch>
            </p:blipFill>
            <p:spPr>
              <a:xfrm>
                <a:off x="11639655" y="9090188"/>
                <a:ext cx="302148" cy="267991"/>
              </a:xfrm>
              <a:prstGeom prst="rect">
                <a:avLst/>
              </a:prstGeom>
            </p:spPr>
          </p:pic>
          <p:pic>
            <p:nvPicPr>
              <p:cNvPr id="220" name="Picture 796"/>
              <p:cNvPicPr>
                <a:picLocks noChangeAspect="1"/>
              </p:cNvPicPr>
              <p:nvPr/>
            </p:nvPicPr>
            <p:blipFill>
              <a:blip r:embed="rId58"/>
              <a:stretch>
                <a:fillRect/>
              </a:stretch>
            </p:blipFill>
            <p:spPr>
              <a:xfrm>
                <a:off x="11647853" y="8200986"/>
                <a:ext cx="293949" cy="261654"/>
              </a:xfrm>
              <a:prstGeom prst="rect">
                <a:avLst/>
              </a:prstGeom>
            </p:spPr>
          </p:pic>
          <p:sp>
            <p:nvSpPr>
              <p:cNvPr id="221" name="Rectangle 797"/>
              <p:cNvSpPr/>
              <p:nvPr/>
            </p:nvSpPr>
            <p:spPr>
              <a:xfrm>
                <a:off x="13081205"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Premium Disk</a:t>
                </a:r>
              </a:p>
            </p:txBody>
          </p:sp>
          <p:sp>
            <p:nvSpPr>
              <p:cNvPr id="222" name="Rectangle 798"/>
              <p:cNvSpPr/>
              <p:nvPr/>
            </p:nvSpPr>
            <p:spPr>
              <a:xfrm>
                <a:off x="13081205"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Standard Disk</a:t>
                </a:r>
              </a:p>
            </p:txBody>
          </p:sp>
          <p:pic>
            <p:nvPicPr>
              <p:cNvPr id="223" name="Picture 799"/>
              <p:cNvPicPr>
                <a:picLocks noChangeAspect="1"/>
              </p:cNvPicPr>
              <p:nvPr/>
            </p:nvPicPr>
            <p:blipFill>
              <a:blip r:embed="rId59"/>
              <a:stretch>
                <a:fillRect/>
              </a:stretch>
            </p:blipFill>
            <p:spPr>
              <a:xfrm>
                <a:off x="13211240" y="8045101"/>
                <a:ext cx="205116" cy="245678"/>
              </a:xfrm>
              <a:prstGeom prst="rect">
                <a:avLst/>
              </a:prstGeom>
            </p:spPr>
          </p:pic>
          <p:pic>
            <p:nvPicPr>
              <p:cNvPr id="224" name="Picture 800"/>
              <p:cNvPicPr>
                <a:picLocks noChangeAspect="1"/>
              </p:cNvPicPr>
              <p:nvPr/>
            </p:nvPicPr>
            <p:blipFill>
              <a:blip r:embed="rId59"/>
              <a:stretch>
                <a:fillRect/>
              </a:stretch>
            </p:blipFill>
            <p:spPr>
              <a:xfrm>
                <a:off x="13214294" y="8353245"/>
                <a:ext cx="205116" cy="245678"/>
              </a:xfrm>
              <a:prstGeom prst="rect">
                <a:avLst/>
              </a:prstGeom>
            </p:spPr>
          </p:pic>
        </p:grpSp>
        <p:pic>
          <p:nvPicPr>
            <p:cNvPr id="205" name="Picture 781"/>
            <p:cNvPicPr>
              <a:picLocks noChangeAspect="1"/>
            </p:cNvPicPr>
            <p:nvPr/>
          </p:nvPicPr>
          <p:blipFill>
            <a:blip r:embed="rId60"/>
            <a:stretch>
              <a:fillRect/>
            </a:stretch>
          </p:blipFill>
          <p:spPr>
            <a:xfrm>
              <a:off x="10088206" y="9081003"/>
              <a:ext cx="289575" cy="257760"/>
            </a:xfrm>
            <a:prstGeom prst="rect">
              <a:avLst/>
            </a:prstGeom>
          </p:spPr>
        </p:pic>
        <p:pic>
          <p:nvPicPr>
            <p:cNvPr id="206" name="Picture 782"/>
            <p:cNvPicPr>
              <a:picLocks noChangeAspect="1"/>
            </p:cNvPicPr>
            <p:nvPr/>
          </p:nvPicPr>
          <p:blipFill>
            <a:blip r:embed="rId61"/>
            <a:stretch>
              <a:fillRect/>
            </a:stretch>
          </p:blipFill>
          <p:spPr>
            <a:xfrm>
              <a:off x="10063685" y="8173205"/>
              <a:ext cx="314095" cy="275218"/>
            </a:xfrm>
            <a:prstGeom prst="rect">
              <a:avLst/>
            </a:prstGeom>
          </p:spPr>
        </p:pic>
      </p:grpSp>
    </p:spTree>
    <p:extLst>
      <p:ext uri="{BB962C8B-B14F-4D97-AF65-F5344CB8AC3E}">
        <p14:creationId xmlns:p14="http://schemas.microsoft.com/office/powerpoint/2010/main" val="38646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down)">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3"/>
                                        </p:tgtEl>
                                        <p:attrNameLst>
                                          <p:attrName>style.visibility</p:attrName>
                                        </p:attrNameLst>
                                      </p:cBhvr>
                                      <p:to>
                                        <p:strVal val="visible"/>
                                      </p:to>
                                    </p:set>
                                    <p:animEffect transition="in" filter="wipe(down)">
                                      <p:cBhvr>
                                        <p:cTn id="17" dur="500"/>
                                        <p:tgtEl>
                                          <p:spTgt spid="2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down)">
                                      <p:cBhvr>
                                        <p:cTn id="27" dur="500"/>
                                        <p:tgtEl>
                                          <p:spTgt spid="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wipe(down)">
                                      <p:cBhvr>
                                        <p:cTn id="32" dur="500"/>
                                        <p:tgtEl>
                                          <p:spTgt spid="1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wipe(down)">
                                      <p:cBhvr>
                                        <p:cTn id="37" dur="500"/>
                                        <p:tgtEl>
                                          <p:spTgt spid="1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down)">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wipe(down)">
                                      <p:cBhvr>
                                        <p:cTn id="4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b="1" dirty="0" err="1" smtClean="0"/>
              <a:t>클라우드</a:t>
            </a:r>
            <a:r>
              <a:rPr lang="ko-KR" altLang="en-US" b="1" dirty="0" smtClean="0"/>
              <a:t> 엔지니어 </a:t>
            </a:r>
            <a:endParaRPr lang="ko-KR" altLang="en-US" dirty="0"/>
          </a:p>
        </p:txBody>
      </p:sp>
      <p:graphicFrame>
        <p:nvGraphicFramePr>
          <p:cNvPr id="4" name="내용 개체 틀 3"/>
          <p:cNvGraphicFramePr>
            <a:graphicFrameLocks noGrp="1"/>
          </p:cNvGraphicFramePr>
          <p:nvPr>
            <p:ph idx="1"/>
            <p:extLst/>
          </p:nvPr>
        </p:nvGraphicFramePr>
        <p:xfrm>
          <a:off x="1079143" y="1272208"/>
          <a:ext cx="10867691" cy="5406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바닥글 개체 틀 2"/>
          <p:cNvSpPr>
            <a:spLocks noGrp="1"/>
          </p:cNvSpPr>
          <p:nvPr>
            <p:ph type="ftr" sz="quarter" idx="4294967295"/>
          </p:nvPr>
        </p:nvSpPr>
        <p:spPr/>
        <p:txBody>
          <a:bodyPr/>
          <a:lstStyle/>
          <a:p>
            <a:endParaRPr lang="en-US" dirty="0"/>
          </a:p>
        </p:txBody>
      </p:sp>
      <p:sp>
        <p:nvSpPr>
          <p:cNvPr id="5" name="슬라이드 번호 개체 틀 4"/>
          <p:cNvSpPr>
            <a:spLocks noGrp="1"/>
          </p:cNvSpPr>
          <p:nvPr>
            <p:ph type="sldNum" sz="quarter" idx="4294967295"/>
          </p:nvPr>
        </p:nvSpPr>
        <p:spPr/>
        <p:txBody>
          <a:bodyPr/>
          <a:lstStyle/>
          <a:p>
            <a:endParaRPr lang="en-US" dirty="0"/>
          </a:p>
        </p:txBody>
      </p:sp>
    </p:spTree>
    <p:extLst>
      <p:ext uri="{BB962C8B-B14F-4D97-AF65-F5344CB8AC3E}">
        <p14:creationId xmlns:p14="http://schemas.microsoft.com/office/powerpoint/2010/main" val="8327267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43932" y="72682"/>
            <a:ext cx="10515600" cy="1325563"/>
          </a:xfrm>
        </p:spPr>
        <p:txBody>
          <a:bodyPr/>
          <a:lstStyle/>
          <a:p>
            <a:r>
              <a:rPr lang="en-US" altLang="ko-KR" dirty="0"/>
              <a:t>All about Azure</a:t>
            </a:r>
            <a:endParaRPr kumimoji="1" lang="ko-KR" altLang="en-US" dirty="0"/>
          </a:p>
        </p:txBody>
      </p:sp>
      <p:sp>
        <p:nvSpPr>
          <p:cNvPr id="3" name="AutoShape 7"/>
          <p:cNvSpPr>
            <a:spLocks noChangeArrowheads="1"/>
          </p:cNvSpPr>
          <p:nvPr/>
        </p:nvSpPr>
        <p:spPr bwMode="auto">
          <a:xfrm>
            <a:off x="0" y="1188099"/>
            <a:ext cx="12191999" cy="5676122"/>
          </a:xfrm>
          <a:prstGeom prst="roundRect">
            <a:avLst>
              <a:gd name="adj" fmla="val 829"/>
            </a:avLst>
          </a:prstGeom>
          <a:solidFill>
            <a:srgbClr val="188CBA"/>
          </a:solidFill>
          <a:ln w="12700" algn="ctr">
            <a:solidFill>
              <a:srgbClr val="188CBA"/>
            </a:solidFill>
            <a:miter lim="800000"/>
            <a:headEnd/>
            <a:tailEnd/>
          </a:ln>
          <a:effectLst/>
        </p:spPr>
        <p:txBody>
          <a:bodyPr wrap="none" lIns="72900" tIns="24300" rIns="24300" bIns="24300" anchor="ctr"/>
          <a:lstStyle/>
          <a:p>
            <a:pPr defTabSz="617233" eaLnBrk="0" hangingPunct="0">
              <a:lnSpc>
                <a:spcPct val="90000"/>
              </a:lnSpc>
            </a:pPr>
            <a:endParaRPr lang="ko-KR" altLang="en-US" sz="1080" kern="0" dirty="0">
              <a:ln>
                <a:solidFill>
                  <a:prstClr val="black">
                    <a:alpha val="0"/>
                  </a:prstClr>
                </a:solidFill>
              </a:ln>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4" name="Picture 18" descr="http://www.sangfor.net/assets/img/posts/Microsoft-Azure_logo.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63056" y="3669587"/>
            <a:ext cx="2346931" cy="78634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600"/>
          <p:cNvGrpSpPr/>
          <p:nvPr/>
        </p:nvGrpSpPr>
        <p:grpSpPr>
          <a:xfrm>
            <a:off x="4123026" y="4470500"/>
            <a:ext cx="6434554" cy="841272"/>
            <a:chOff x="5084518" y="6120835"/>
            <a:chExt cx="9532674" cy="1246329"/>
          </a:xfrm>
        </p:grpSpPr>
        <p:sp>
          <p:nvSpPr>
            <p:cNvPr id="33" name="Rounded Rectangle 111"/>
            <p:cNvSpPr/>
            <p:nvPr/>
          </p:nvSpPr>
          <p:spPr bwMode="auto">
            <a:xfrm>
              <a:off x="5084518" y="6120835"/>
              <a:ext cx="9532674"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데이터베이스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(Data as a Service)</a:t>
              </a:r>
              <a:endParaRPr 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34" name="Rectangle 610"/>
            <p:cNvSpPr/>
            <p:nvPr/>
          </p:nvSpPr>
          <p:spPr bwMode="auto">
            <a:xfrm>
              <a:off x="5217612"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RDB</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(Relational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5" name="Rectangle 611"/>
            <p:cNvSpPr/>
            <p:nvPr/>
          </p:nvSpPr>
          <p:spPr bwMode="auto">
            <a:xfrm>
              <a:off x="6782763"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6" name="Rectangle 612"/>
            <p:cNvSpPr/>
            <p:nvPr/>
          </p:nvSpPr>
          <p:spPr bwMode="auto">
            <a:xfrm>
              <a:off x="8345415"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DW</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Warehouse)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7" name="Rectangle 613"/>
            <p:cNvSpPr/>
            <p:nvPr/>
          </p:nvSpPr>
          <p:spPr bwMode="auto">
            <a:xfrm>
              <a:off x="13033371"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테이블저장소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(Table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8" name="Rectangle 614"/>
            <p:cNvSpPr/>
            <p:nvPr/>
          </p:nvSpPr>
          <p:spPr bwMode="auto">
            <a:xfrm>
              <a:off x="9908067"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캐쉬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(Caching)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9" name="Rectangle 615"/>
            <p:cNvSpPr/>
            <p:nvPr/>
          </p:nvSpPr>
          <p:spPr bwMode="auto">
            <a:xfrm>
              <a:off x="11470719"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검색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(Managed Search)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40" name="Rectangle 616"/>
            <p:cNvSpPr/>
            <p:nvPr/>
          </p:nvSpPr>
          <p:spPr>
            <a:xfrm>
              <a:off x="5253612" y="677888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Database</a:t>
              </a:r>
            </a:p>
          </p:txBody>
        </p:sp>
        <p:sp>
          <p:nvSpPr>
            <p:cNvPr id="41" name="Rectangle 617"/>
            <p:cNvSpPr/>
            <p:nvPr/>
          </p:nvSpPr>
          <p:spPr>
            <a:xfrm>
              <a:off x="6818763" y="679587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DocumentDB</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2" name="Rectangle 618"/>
            <p:cNvSpPr/>
            <p:nvPr/>
          </p:nvSpPr>
          <p:spPr>
            <a:xfrm>
              <a:off x="8381415" y="679470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 Warehouse</a:t>
              </a:r>
            </a:p>
          </p:txBody>
        </p:sp>
        <p:sp>
          <p:nvSpPr>
            <p:cNvPr id="43" name="Rectangle 619"/>
            <p:cNvSpPr/>
            <p:nvPr/>
          </p:nvSpPr>
          <p:spPr>
            <a:xfrm>
              <a:off x="13069371" y="681181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테이블저장소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4" name="Rectangle 620"/>
            <p:cNvSpPr/>
            <p:nvPr/>
          </p:nvSpPr>
          <p:spPr>
            <a:xfrm>
              <a:off x="9944067" y="682880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Redis</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Cache</a:t>
              </a:r>
            </a:p>
          </p:txBody>
        </p:sp>
        <p:sp>
          <p:nvSpPr>
            <p:cNvPr id="45" name="Rectangle 621"/>
            <p:cNvSpPr/>
            <p:nvPr/>
          </p:nvSpPr>
          <p:spPr>
            <a:xfrm>
              <a:off x="11506719" y="682763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Search</a:t>
              </a:r>
            </a:p>
          </p:txBody>
        </p:sp>
        <p:pic>
          <p:nvPicPr>
            <p:cNvPr id="46" name="Picture 622"/>
            <p:cNvPicPr>
              <a:picLocks noChangeAspect="1"/>
            </p:cNvPicPr>
            <p:nvPr/>
          </p:nvPicPr>
          <p:blipFill>
            <a:blip r:embed="rId5"/>
            <a:stretch>
              <a:fillRect/>
            </a:stretch>
          </p:blipFill>
          <p:spPr>
            <a:xfrm>
              <a:off x="6910036" y="6828747"/>
              <a:ext cx="232036" cy="294325"/>
            </a:xfrm>
            <a:prstGeom prst="rect">
              <a:avLst/>
            </a:prstGeom>
          </p:spPr>
        </p:pic>
        <p:pic>
          <p:nvPicPr>
            <p:cNvPr id="47" name="Picture 623"/>
            <p:cNvPicPr>
              <a:picLocks noChangeAspect="1"/>
            </p:cNvPicPr>
            <p:nvPr/>
          </p:nvPicPr>
          <p:blipFill>
            <a:blip r:embed="rId6"/>
            <a:stretch>
              <a:fillRect/>
            </a:stretch>
          </p:blipFill>
          <p:spPr>
            <a:xfrm>
              <a:off x="8451595" y="6808458"/>
              <a:ext cx="360826" cy="338126"/>
            </a:xfrm>
            <a:prstGeom prst="rect">
              <a:avLst/>
            </a:prstGeom>
          </p:spPr>
        </p:pic>
        <p:pic>
          <p:nvPicPr>
            <p:cNvPr id="48" name="Picture 624"/>
            <p:cNvPicPr>
              <a:picLocks noChangeAspect="1"/>
            </p:cNvPicPr>
            <p:nvPr/>
          </p:nvPicPr>
          <p:blipFill>
            <a:blip r:embed="rId7"/>
            <a:stretch>
              <a:fillRect/>
            </a:stretch>
          </p:blipFill>
          <p:spPr>
            <a:xfrm>
              <a:off x="13140590" y="6838689"/>
              <a:ext cx="335261" cy="297826"/>
            </a:xfrm>
            <a:prstGeom prst="rect">
              <a:avLst/>
            </a:prstGeom>
          </p:spPr>
        </p:pic>
        <p:pic>
          <p:nvPicPr>
            <p:cNvPr id="49" name="Picture 625"/>
            <p:cNvPicPr>
              <a:picLocks noChangeAspect="1"/>
            </p:cNvPicPr>
            <p:nvPr/>
          </p:nvPicPr>
          <p:blipFill>
            <a:blip r:embed="rId8"/>
            <a:stretch>
              <a:fillRect/>
            </a:stretch>
          </p:blipFill>
          <p:spPr>
            <a:xfrm>
              <a:off x="11621832" y="6868687"/>
              <a:ext cx="356016" cy="249072"/>
            </a:xfrm>
            <a:prstGeom prst="rect">
              <a:avLst/>
            </a:prstGeom>
          </p:spPr>
        </p:pic>
        <p:pic>
          <p:nvPicPr>
            <p:cNvPr id="50" name="Picture 626"/>
            <p:cNvPicPr>
              <a:picLocks noChangeAspect="1"/>
            </p:cNvPicPr>
            <p:nvPr/>
          </p:nvPicPr>
          <p:blipFill>
            <a:blip r:embed="rId9"/>
            <a:stretch>
              <a:fillRect/>
            </a:stretch>
          </p:blipFill>
          <p:spPr>
            <a:xfrm>
              <a:off x="10049662" y="6854596"/>
              <a:ext cx="293948" cy="323314"/>
            </a:xfrm>
            <a:prstGeom prst="rect">
              <a:avLst/>
            </a:prstGeom>
          </p:spPr>
        </p:pic>
        <p:pic>
          <p:nvPicPr>
            <p:cNvPr id="51" name="Picture 627"/>
            <p:cNvPicPr>
              <a:picLocks noChangeAspect="1"/>
            </p:cNvPicPr>
            <p:nvPr/>
          </p:nvPicPr>
          <p:blipFill>
            <a:blip r:embed="rId10"/>
            <a:stretch>
              <a:fillRect/>
            </a:stretch>
          </p:blipFill>
          <p:spPr>
            <a:xfrm>
              <a:off x="5370454" y="6777911"/>
              <a:ext cx="331617" cy="346731"/>
            </a:xfrm>
            <a:prstGeom prst="rect">
              <a:avLst/>
            </a:prstGeom>
          </p:spPr>
        </p:pic>
      </p:grpSp>
      <p:grpSp>
        <p:nvGrpSpPr>
          <p:cNvPr id="52" name="Group 628"/>
          <p:cNvGrpSpPr/>
          <p:nvPr/>
        </p:nvGrpSpPr>
        <p:grpSpPr>
          <a:xfrm>
            <a:off x="4123583" y="2808757"/>
            <a:ext cx="3225297" cy="1458000"/>
            <a:chOff x="1693699" y="3906245"/>
            <a:chExt cx="4778219" cy="2160000"/>
          </a:xfrm>
        </p:grpSpPr>
        <p:sp>
          <p:nvSpPr>
            <p:cNvPr id="53" name="Rounded Rectangle 160"/>
            <p:cNvSpPr/>
            <p:nvPr/>
          </p:nvSpPr>
          <p:spPr bwMode="auto">
            <a:xfrm>
              <a:off x="1693699" y="3906245"/>
              <a:ext cx="4778219" cy="2160000"/>
            </a:xfrm>
            <a:prstGeom prst="roundRect">
              <a:avLst>
                <a:gd name="adj" fmla="val 139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분석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1215"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(Analytics &amp; </a:t>
              </a:r>
              <a:r>
                <a:rPr lang="en-US" altLang="ko-KR" sz="743"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54" name="Group 630"/>
            <p:cNvGrpSpPr/>
            <p:nvPr/>
          </p:nvGrpSpPr>
          <p:grpSpPr>
            <a:xfrm>
              <a:off x="1757717" y="4267961"/>
              <a:ext cx="4639803" cy="1704009"/>
              <a:chOff x="903307" y="7948257"/>
              <a:chExt cx="4639803" cy="1704009"/>
            </a:xfrm>
          </p:grpSpPr>
          <p:sp>
            <p:nvSpPr>
              <p:cNvPr id="67" name="Rectangle 643"/>
              <p:cNvSpPr/>
              <p:nvPr/>
            </p:nvSpPr>
            <p:spPr bwMode="auto">
              <a:xfrm>
                <a:off x="903307"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분석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(Analytics)</a:t>
                </a:r>
              </a:p>
            </p:txBody>
          </p:sp>
          <p:sp>
            <p:nvSpPr>
              <p:cNvPr id="68" name="Rectangle 644"/>
              <p:cNvSpPr/>
              <p:nvPr/>
            </p:nvSpPr>
            <p:spPr bwMode="auto">
              <a:xfrm>
                <a:off x="2468458"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빅데이터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Big Data</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69" name="Rectangle 645"/>
              <p:cNvSpPr/>
              <p:nvPr/>
            </p:nvSpPr>
            <p:spPr bwMode="auto">
              <a:xfrm>
                <a:off x="4031110"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IoT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Internet of Things</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0" name="Rectangle 646"/>
              <p:cNvSpPr/>
              <p:nvPr/>
            </p:nvSpPr>
            <p:spPr bwMode="auto">
              <a:xfrm>
                <a:off x="903307"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머신러닝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(Machine Learning)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1" name="Rectangle 647"/>
              <p:cNvSpPr/>
              <p:nvPr/>
            </p:nvSpPr>
            <p:spPr bwMode="auto">
              <a:xfrm>
                <a:off x="2468458"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시각화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(Visualization)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2" name="Rectangle 648"/>
              <p:cNvSpPr/>
              <p:nvPr/>
            </p:nvSpPr>
            <p:spPr bwMode="auto">
              <a:xfrm>
                <a:off x="4031110"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데이터스트리밍</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3" name="Rectangle 649"/>
              <p:cNvSpPr/>
              <p:nvPr/>
            </p:nvSpPr>
            <p:spPr>
              <a:xfrm>
                <a:off x="2504458" y="828026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HDInsight</a:t>
                </a:r>
              </a:p>
            </p:txBody>
          </p:sp>
          <p:sp>
            <p:nvSpPr>
              <p:cNvPr id="74" name="Rectangle 650"/>
              <p:cNvSpPr/>
              <p:nvPr/>
            </p:nvSpPr>
            <p:spPr>
              <a:xfrm>
                <a:off x="4067110" y="827909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IoT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Hub</a:t>
                </a:r>
              </a:p>
            </p:txBody>
          </p:sp>
          <p:sp>
            <p:nvSpPr>
              <p:cNvPr id="75" name="Rectangle 651"/>
              <p:cNvSpPr/>
              <p:nvPr/>
            </p:nvSpPr>
            <p:spPr>
              <a:xfrm>
                <a:off x="939307" y="916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기계학습</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76" name="Rectangle 652"/>
              <p:cNvSpPr/>
              <p:nvPr/>
            </p:nvSpPr>
            <p:spPr>
              <a:xfrm>
                <a:off x="2504458" y="918227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BI Embedded</a:t>
                </a:r>
              </a:p>
            </p:txBody>
          </p:sp>
        </p:grpSp>
        <p:sp>
          <p:nvSpPr>
            <p:cNvPr id="55" name="Rectangle 631"/>
            <p:cNvSpPr/>
            <p:nvPr/>
          </p:nvSpPr>
          <p:spPr>
            <a:xfrm>
              <a:off x="4921520" y="564831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팩토리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6" name="Rectangle 632"/>
            <p:cNvSpPr/>
            <p:nvPr/>
          </p:nvSpPr>
          <p:spPr>
            <a:xfrm>
              <a:off x="4921520" y="533731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이벤트 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7" name="Rectangle 633"/>
            <p:cNvSpPr/>
            <p:nvPr/>
          </p:nvSpPr>
          <p:spPr>
            <a:xfrm>
              <a:off x="1784628" y="477219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레이크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8" name="Rectangle 634"/>
            <p:cNvSpPr/>
            <p:nvPr/>
          </p:nvSpPr>
          <p:spPr>
            <a:xfrm>
              <a:off x="1784628" y="446119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스트림 분석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59" name="Picture 635"/>
            <p:cNvPicPr>
              <a:picLocks noChangeAspect="1"/>
            </p:cNvPicPr>
            <p:nvPr/>
          </p:nvPicPr>
          <p:blipFill>
            <a:blip r:embed="rId11"/>
            <a:stretch>
              <a:fillRect/>
            </a:stretch>
          </p:blipFill>
          <p:spPr>
            <a:xfrm>
              <a:off x="1821072" y="4467547"/>
              <a:ext cx="349903" cy="273870"/>
            </a:xfrm>
            <a:prstGeom prst="rect">
              <a:avLst/>
            </a:prstGeom>
          </p:spPr>
        </p:pic>
        <p:pic>
          <p:nvPicPr>
            <p:cNvPr id="60" name="Picture 636"/>
            <p:cNvPicPr>
              <a:picLocks noChangeAspect="1"/>
            </p:cNvPicPr>
            <p:nvPr/>
          </p:nvPicPr>
          <p:blipFill>
            <a:blip r:embed="rId12"/>
            <a:stretch>
              <a:fillRect/>
            </a:stretch>
          </p:blipFill>
          <p:spPr>
            <a:xfrm>
              <a:off x="1889344" y="4791330"/>
              <a:ext cx="261970" cy="262336"/>
            </a:xfrm>
            <a:prstGeom prst="rect">
              <a:avLst/>
            </a:prstGeom>
          </p:spPr>
        </p:pic>
        <p:pic>
          <p:nvPicPr>
            <p:cNvPr id="61" name="Picture 637"/>
            <p:cNvPicPr>
              <a:picLocks noChangeAspect="1"/>
            </p:cNvPicPr>
            <p:nvPr/>
          </p:nvPicPr>
          <p:blipFill>
            <a:blip r:embed="rId13"/>
            <a:stretch>
              <a:fillRect/>
            </a:stretch>
          </p:blipFill>
          <p:spPr>
            <a:xfrm>
              <a:off x="3443206" y="4632172"/>
              <a:ext cx="405444" cy="300749"/>
            </a:xfrm>
            <a:prstGeom prst="rect">
              <a:avLst/>
            </a:prstGeom>
          </p:spPr>
        </p:pic>
        <p:pic>
          <p:nvPicPr>
            <p:cNvPr id="62" name="Picture 638"/>
            <p:cNvPicPr>
              <a:picLocks noChangeAspect="1"/>
            </p:cNvPicPr>
            <p:nvPr/>
          </p:nvPicPr>
          <p:blipFill>
            <a:blip r:embed="rId14"/>
            <a:stretch>
              <a:fillRect/>
            </a:stretch>
          </p:blipFill>
          <p:spPr>
            <a:xfrm>
              <a:off x="5048632" y="4636298"/>
              <a:ext cx="296208" cy="296623"/>
            </a:xfrm>
            <a:prstGeom prst="rect">
              <a:avLst/>
            </a:prstGeom>
          </p:spPr>
        </p:pic>
        <p:pic>
          <p:nvPicPr>
            <p:cNvPr id="63" name="Picture 639"/>
            <p:cNvPicPr>
              <a:picLocks noChangeAspect="1"/>
            </p:cNvPicPr>
            <p:nvPr/>
          </p:nvPicPr>
          <p:blipFill>
            <a:blip r:embed="rId15"/>
            <a:stretch>
              <a:fillRect/>
            </a:stretch>
          </p:blipFill>
          <p:spPr>
            <a:xfrm>
              <a:off x="1901555" y="5538024"/>
              <a:ext cx="235593" cy="249533"/>
            </a:xfrm>
            <a:prstGeom prst="rect">
              <a:avLst/>
            </a:prstGeom>
          </p:spPr>
        </p:pic>
        <p:pic>
          <p:nvPicPr>
            <p:cNvPr id="64" name="Picture 640"/>
            <p:cNvPicPr>
              <a:picLocks noChangeAspect="1"/>
            </p:cNvPicPr>
            <p:nvPr/>
          </p:nvPicPr>
          <p:blipFill>
            <a:blip r:embed="rId16"/>
            <a:stretch>
              <a:fillRect/>
            </a:stretch>
          </p:blipFill>
          <p:spPr>
            <a:xfrm>
              <a:off x="3476368" y="5517643"/>
              <a:ext cx="288514" cy="301932"/>
            </a:xfrm>
            <a:prstGeom prst="rect">
              <a:avLst/>
            </a:prstGeom>
          </p:spPr>
        </p:pic>
        <p:pic>
          <p:nvPicPr>
            <p:cNvPr id="65" name="Picture 641"/>
            <p:cNvPicPr>
              <a:picLocks noChangeAspect="1"/>
            </p:cNvPicPr>
            <p:nvPr/>
          </p:nvPicPr>
          <p:blipFill>
            <a:blip r:embed="rId17"/>
            <a:stretch>
              <a:fillRect/>
            </a:stretch>
          </p:blipFill>
          <p:spPr>
            <a:xfrm>
              <a:off x="5000891" y="5658421"/>
              <a:ext cx="281531" cy="277898"/>
            </a:xfrm>
            <a:prstGeom prst="rect">
              <a:avLst/>
            </a:prstGeom>
          </p:spPr>
        </p:pic>
        <p:pic>
          <p:nvPicPr>
            <p:cNvPr id="66" name="Picture 642"/>
            <p:cNvPicPr>
              <a:picLocks noChangeAspect="1"/>
            </p:cNvPicPr>
            <p:nvPr/>
          </p:nvPicPr>
          <p:blipFill>
            <a:blip r:embed="rId18"/>
            <a:stretch>
              <a:fillRect/>
            </a:stretch>
          </p:blipFill>
          <p:spPr>
            <a:xfrm>
              <a:off x="5004784" y="5359531"/>
              <a:ext cx="269466" cy="273870"/>
            </a:xfrm>
            <a:prstGeom prst="rect">
              <a:avLst/>
            </a:prstGeom>
          </p:spPr>
        </p:pic>
      </p:grpSp>
      <p:sp>
        <p:nvSpPr>
          <p:cNvPr id="78" name="Rounded Rectangle 217"/>
          <p:cNvSpPr/>
          <p:nvPr/>
        </p:nvSpPr>
        <p:spPr bwMode="auto">
          <a:xfrm>
            <a:off x="4123026" y="1313193"/>
            <a:ext cx="5453209" cy="1458000"/>
          </a:xfrm>
          <a:prstGeom prst="roundRect">
            <a:avLst>
              <a:gd name="adj" fmla="val 1720"/>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어플리케이션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(Application Service)</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79" name="Rectangle 655"/>
          <p:cNvSpPr/>
          <p:nvPr/>
        </p:nvSpPr>
        <p:spPr bwMode="auto">
          <a:xfrm>
            <a:off x="4192880" y="1564318"/>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웹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(Web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0" name="Group 656"/>
          <p:cNvGrpSpPr/>
          <p:nvPr/>
        </p:nvGrpSpPr>
        <p:grpSpPr>
          <a:xfrm>
            <a:off x="5273173" y="1564318"/>
            <a:ext cx="1020600" cy="558900"/>
            <a:chOff x="7339503" y="4267028"/>
            <a:chExt cx="1512000" cy="828000"/>
          </a:xfrm>
        </p:grpSpPr>
        <p:sp>
          <p:nvSpPr>
            <p:cNvPr id="117" name="Rectangle 693"/>
            <p:cNvSpPr/>
            <p:nvPr/>
          </p:nvSpPr>
          <p:spPr bwMode="auto">
            <a:xfrm>
              <a:off x="7339503" y="426702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8" name="Rectangle 694"/>
            <p:cNvSpPr/>
            <p:nvPr/>
          </p:nvSpPr>
          <p:spPr>
            <a:xfrm>
              <a:off x="7375503" y="459786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모바일앱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81" name="Rectangle 657"/>
          <p:cNvSpPr/>
          <p:nvPr/>
        </p:nvSpPr>
        <p:spPr bwMode="auto">
          <a:xfrm>
            <a:off x="6353465"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분석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Analytics)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2" name="Rectangle 658"/>
          <p:cNvSpPr/>
          <p:nvPr/>
        </p:nvSpPr>
        <p:spPr bwMode="auto">
          <a:xfrm>
            <a:off x="7433757"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테스트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Testing)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3" name="Rectangle 659"/>
          <p:cNvSpPr/>
          <p:nvPr/>
        </p:nvSpPr>
        <p:spPr bwMode="auto">
          <a:xfrm>
            <a:off x="8514050"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스트리밍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Streaming)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4" name="Rectangle 660"/>
          <p:cNvSpPr/>
          <p:nvPr/>
        </p:nvSpPr>
        <p:spPr bwMode="auto">
          <a:xfrm>
            <a:off x="4191996" y="2147846"/>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메시징</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(Messaging)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5" name="Rectangle 661"/>
          <p:cNvSpPr/>
          <p:nvPr/>
        </p:nvSpPr>
        <p:spPr bwMode="auto">
          <a:xfrm>
            <a:off x="5272288" y="2147846"/>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알림</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(Notification)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6" name="Group 662"/>
          <p:cNvGrpSpPr/>
          <p:nvPr/>
        </p:nvGrpSpPr>
        <p:grpSpPr>
          <a:xfrm>
            <a:off x="6352580" y="2152525"/>
            <a:ext cx="1020600" cy="558900"/>
            <a:chOff x="8910180" y="5138446"/>
            <a:chExt cx="1512000" cy="828000"/>
          </a:xfrm>
        </p:grpSpPr>
        <p:sp>
          <p:nvSpPr>
            <p:cNvPr id="115" name="Rectangle 691"/>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워크플로우</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(Workflow)</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6" name="Rectangle 692"/>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Logic Apps</a:t>
              </a:r>
            </a:p>
          </p:txBody>
        </p:sp>
      </p:grpSp>
      <p:sp>
        <p:nvSpPr>
          <p:cNvPr id="87" name="Rectangle 663"/>
          <p:cNvSpPr/>
          <p:nvPr/>
        </p:nvSpPr>
        <p:spPr bwMode="auto">
          <a:xfrm>
            <a:off x="7432873" y="2152525"/>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Management)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8" name="Group 664"/>
          <p:cNvGrpSpPr/>
          <p:nvPr/>
        </p:nvGrpSpPr>
        <p:grpSpPr>
          <a:xfrm>
            <a:off x="8513165" y="2152525"/>
            <a:ext cx="1020600" cy="558900"/>
            <a:chOff x="12037983" y="5138446"/>
            <a:chExt cx="1512000" cy="828000"/>
          </a:xfrm>
        </p:grpSpPr>
        <p:sp>
          <p:nvSpPr>
            <p:cNvPr id="113" name="Rectangle 689"/>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백그라운드 프로세스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(Backend Process Logic)</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4" name="Rectangle 690"/>
            <p:cNvSpPr/>
            <p:nvPr/>
          </p:nvSpPr>
          <p:spPr>
            <a:xfrm>
              <a:off x="12073983"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Functions</a:t>
              </a:r>
            </a:p>
          </p:txBody>
        </p:sp>
      </p:grpSp>
      <p:sp>
        <p:nvSpPr>
          <p:cNvPr id="89" name="Rectangle 665"/>
          <p:cNvSpPr/>
          <p:nvPr/>
        </p:nvSpPr>
        <p:spPr>
          <a:xfrm>
            <a:off x="4216296" y="1914643"/>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클라우드서비스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0" name="Rectangle 666"/>
          <p:cNvSpPr/>
          <p:nvPr/>
        </p:nvSpPr>
        <p:spPr>
          <a:xfrm>
            <a:off x="4216296" y="1704717"/>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웹앱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91" name="Picture 667"/>
          <p:cNvPicPr>
            <a:picLocks noChangeAspect="1"/>
          </p:cNvPicPr>
          <p:nvPr/>
        </p:nvPicPr>
        <p:blipFill>
          <a:blip r:embed="rId19"/>
          <a:stretch>
            <a:fillRect/>
          </a:stretch>
        </p:blipFill>
        <p:spPr>
          <a:xfrm>
            <a:off x="4306397" y="1934947"/>
            <a:ext cx="193824" cy="163594"/>
          </a:xfrm>
          <a:prstGeom prst="rect">
            <a:avLst/>
          </a:prstGeom>
        </p:spPr>
      </p:pic>
      <p:pic>
        <p:nvPicPr>
          <p:cNvPr id="92" name="Picture 668"/>
          <p:cNvPicPr>
            <a:picLocks noChangeAspect="1"/>
          </p:cNvPicPr>
          <p:nvPr/>
        </p:nvPicPr>
        <p:blipFill>
          <a:blip r:embed="rId20"/>
          <a:stretch>
            <a:fillRect/>
          </a:stretch>
        </p:blipFill>
        <p:spPr>
          <a:xfrm>
            <a:off x="4320594" y="1719017"/>
            <a:ext cx="168315" cy="168551"/>
          </a:xfrm>
          <a:prstGeom prst="rect">
            <a:avLst/>
          </a:prstGeom>
        </p:spPr>
      </p:pic>
      <p:pic>
        <p:nvPicPr>
          <p:cNvPr id="93" name="Picture 669"/>
          <p:cNvPicPr>
            <a:picLocks noChangeAspect="1"/>
          </p:cNvPicPr>
          <p:nvPr/>
        </p:nvPicPr>
        <p:blipFill>
          <a:blip r:embed="rId21"/>
          <a:stretch>
            <a:fillRect/>
          </a:stretch>
        </p:blipFill>
        <p:spPr>
          <a:xfrm>
            <a:off x="5430684" y="1833490"/>
            <a:ext cx="122164" cy="195737"/>
          </a:xfrm>
          <a:prstGeom prst="rect">
            <a:avLst/>
          </a:prstGeom>
        </p:spPr>
      </p:pic>
      <p:sp>
        <p:nvSpPr>
          <p:cNvPr id="94" name="Rectangle 670"/>
          <p:cNvSpPr/>
          <p:nvPr/>
        </p:nvSpPr>
        <p:spPr>
          <a:xfrm>
            <a:off x="6372269" y="1803208"/>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Mobile Engagement</a:t>
            </a:r>
          </a:p>
        </p:txBody>
      </p:sp>
      <p:pic>
        <p:nvPicPr>
          <p:cNvPr id="95" name="Picture 671"/>
          <p:cNvPicPr>
            <a:picLocks noChangeAspect="1"/>
          </p:cNvPicPr>
          <p:nvPr/>
        </p:nvPicPr>
        <p:blipFill>
          <a:blip r:embed="rId22"/>
          <a:stretch>
            <a:fillRect/>
          </a:stretch>
        </p:blipFill>
        <p:spPr>
          <a:xfrm>
            <a:off x="6490168" y="1833972"/>
            <a:ext cx="130309" cy="203893"/>
          </a:xfrm>
          <a:prstGeom prst="rect">
            <a:avLst/>
          </a:prstGeom>
        </p:spPr>
      </p:pic>
      <p:sp>
        <p:nvSpPr>
          <p:cNvPr id="96" name="Rectangle 672"/>
          <p:cNvSpPr/>
          <p:nvPr/>
        </p:nvSpPr>
        <p:spPr>
          <a:xfrm>
            <a:off x="7457173" y="1809859"/>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DevTest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Labs</a:t>
            </a:r>
          </a:p>
        </p:txBody>
      </p:sp>
      <p:pic>
        <p:nvPicPr>
          <p:cNvPr id="97" name="Picture 673"/>
          <p:cNvPicPr>
            <a:picLocks noChangeAspect="1"/>
          </p:cNvPicPr>
          <p:nvPr/>
        </p:nvPicPr>
        <p:blipFill>
          <a:blip r:embed="rId23"/>
          <a:stretch>
            <a:fillRect/>
          </a:stretch>
        </p:blipFill>
        <p:spPr>
          <a:xfrm>
            <a:off x="6460450" y="2398928"/>
            <a:ext cx="189747" cy="190012"/>
          </a:xfrm>
          <a:prstGeom prst="rect">
            <a:avLst/>
          </a:prstGeom>
        </p:spPr>
      </p:pic>
      <p:sp>
        <p:nvSpPr>
          <p:cNvPr id="98" name="Rectangle 674"/>
          <p:cNvSpPr/>
          <p:nvPr/>
        </p:nvSpPr>
        <p:spPr>
          <a:xfrm>
            <a:off x="4216296" y="2494549"/>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9" name="Rectangle 675"/>
          <p:cNvSpPr/>
          <p:nvPr/>
        </p:nvSpPr>
        <p:spPr>
          <a:xfrm>
            <a:off x="4216296" y="2284623"/>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0" name="Rectangle 676"/>
          <p:cNvSpPr/>
          <p:nvPr/>
        </p:nvSpPr>
        <p:spPr>
          <a:xfrm>
            <a:off x="5297285" y="2364223"/>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알림허브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01" name="Picture 677"/>
          <p:cNvPicPr>
            <a:picLocks noChangeAspect="1"/>
          </p:cNvPicPr>
          <p:nvPr/>
        </p:nvPicPr>
        <p:blipFill>
          <a:blip r:embed="rId24"/>
          <a:stretch>
            <a:fillRect/>
          </a:stretch>
        </p:blipFill>
        <p:spPr>
          <a:xfrm>
            <a:off x="5396762" y="2410264"/>
            <a:ext cx="178529" cy="175800"/>
          </a:xfrm>
          <a:prstGeom prst="rect">
            <a:avLst/>
          </a:prstGeom>
        </p:spPr>
      </p:pic>
      <p:pic>
        <p:nvPicPr>
          <p:cNvPr id="102" name="Picture 678"/>
          <p:cNvPicPr>
            <a:picLocks noChangeAspect="1"/>
          </p:cNvPicPr>
          <p:nvPr/>
        </p:nvPicPr>
        <p:blipFill>
          <a:blip r:embed="rId25"/>
          <a:stretch>
            <a:fillRect/>
          </a:stretch>
        </p:blipFill>
        <p:spPr>
          <a:xfrm>
            <a:off x="4324764" y="2512584"/>
            <a:ext cx="171391" cy="198553"/>
          </a:xfrm>
          <a:prstGeom prst="rect">
            <a:avLst/>
          </a:prstGeom>
        </p:spPr>
      </p:pic>
      <p:pic>
        <p:nvPicPr>
          <p:cNvPr id="103" name="Picture 679"/>
          <p:cNvPicPr>
            <a:picLocks noChangeAspect="1"/>
          </p:cNvPicPr>
          <p:nvPr/>
        </p:nvPicPr>
        <p:blipFill>
          <a:blip r:embed="rId26"/>
          <a:stretch>
            <a:fillRect/>
          </a:stretch>
        </p:blipFill>
        <p:spPr>
          <a:xfrm>
            <a:off x="4316087" y="2289981"/>
            <a:ext cx="181952" cy="158587"/>
          </a:xfrm>
          <a:prstGeom prst="rect">
            <a:avLst/>
          </a:prstGeom>
        </p:spPr>
      </p:pic>
      <p:pic>
        <p:nvPicPr>
          <p:cNvPr id="104" name="Picture 680"/>
          <p:cNvPicPr>
            <a:picLocks noChangeAspect="1"/>
          </p:cNvPicPr>
          <p:nvPr/>
        </p:nvPicPr>
        <p:blipFill>
          <a:blip r:embed="rId27"/>
          <a:stretch>
            <a:fillRect/>
          </a:stretch>
        </p:blipFill>
        <p:spPr>
          <a:xfrm>
            <a:off x="8640572" y="2430448"/>
            <a:ext cx="200730" cy="186445"/>
          </a:xfrm>
          <a:prstGeom prst="rect">
            <a:avLst/>
          </a:prstGeom>
        </p:spPr>
      </p:pic>
      <p:pic>
        <p:nvPicPr>
          <p:cNvPr id="105" name="Picture 681"/>
          <p:cNvPicPr>
            <a:picLocks noChangeAspect="1"/>
          </p:cNvPicPr>
          <p:nvPr/>
        </p:nvPicPr>
        <p:blipFill>
          <a:blip r:embed="rId28"/>
          <a:stretch>
            <a:fillRect/>
          </a:stretch>
        </p:blipFill>
        <p:spPr>
          <a:xfrm>
            <a:off x="7537122" y="1835153"/>
            <a:ext cx="197038" cy="197313"/>
          </a:xfrm>
          <a:prstGeom prst="rect">
            <a:avLst/>
          </a:prstGeom>
        </p:spPr>
      </p:pic>
      <p:grpSp>
        <p:nvGrpSpPr>
          <p:cNvPr id="106" name="Group 682"/>
          <p:cNvGrpSpPr/>
          <p:nvPr/>
        </p:nvGrpSpPr>
        <p:grpSpPr>
          <a:xfrm>
            <a:off x="7457173" y="2282317"/>
            <a:ext cx="972000" cy="404326"/>
            <a:chOff x="8909116" y="4443411"/>
            <a:chExt cx="1440000" cy="599001"/>
          </a:xfrm>
        </p:grpSpPr>
        <p:sp>
          <p:nvSpPr>
            <p:cNvPr id="111" name="Rectangle 687"/>
            <p:cNvSpPr/>
            <p:nvPr/>
          </p:nvSpPr>
          <p:spPr>
            <a:xfrm>
              <a:off x="8909116" y="475441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12" name="Rectangle 688"/>
            <p:cNvSpPr/>
            <p:nvPr/>
          </p:nvSpPr>
          <p:spPr>
            <a:xfrm>
              <a:off x="8909116" y="44434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Management</a:t>
              </a:r>
            </a:p>
          </p:txBody>
        </p:sp>
      </p:grpSp>
      <p:pic>
        <p:nvPicPr>
          <p:cNvPr id="107" name="Picture 683"/>
          <p:cNvPicPr>
            <a:picLocks noChangeAspect="1"/>
          </p:cNvPicPr>
          <p:nvPr/>
        </p:nvPicPr>
        <p:blipFill>
          <a:blip r:embed="rId29"/>
          <a:stretch>
            <a:fillRect/>
          </a:stretch>
        </p:blipFill>
        <p:spPr>
          <a:xfrm>
            <a:off x="7509779" y="2312202"/>
            <a:ext cx="181890" cy="160396"/>
          </a:xfrm>
          <a:prstGeom prst="rect">
            <a:avLst/>
          </a:prstGeom>
        </p:spPr>
      </p:pic>
      <p:pic>
        <p:nvPicPr>
          <p:cNvPr id="108" name="Picture 684"/>
          <p:cNvPicPr>
            <a:picLocks noChangeAspect="1"/>
          </p:cNvPicPr>
          <p:nvPr/>
        </p:nvPicPr>
        <p:blipFill>
          <a:blip r:embed="rId30"/>
          <a:stretch>
            <a:fillRect/>
          </a:stretch>
        </p:blipFill>
        <p:spPr>
          <a:xfrm>
            <a:off x="7531525" y="2511886"/>
            <a:ext cx="143882" cy="160396"/>
          </a:xfrm>
          <a:prstGeom prst="rect">
            <a:avLst/>
          </a:prstGeom>
        </p:spPr>
      </p:pic>
      <p:sp>
        <p:nvSpPr>
          <p:cNvPr id="109" name="Rectangle 685"/>
          <p:cNvSpPr/>
          <p:nvPr/>
        </p:nvSpPr>
        <p:spPr>
          <a:xfrm>
            <a:off x="8543080" y="1800126"/>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Remote App</a:t>
            </a:r>
          </a:p>
        </p:txBody>
      </p:sp>
      <p:pic>
        <p:nvPicPr>
          <p:cNvPr id="110" name="Picture 686"/>
          <p:cNvPicPr>
            <a:picLocks noChangeAspect="1"/>
          </p:cNvPicPr>
          <p:nvPr/>
        </p:nvPicPr>
        <p:blipFill>
          <a:blip r:embed="rId31"/>
          <a:stretch>
            <a:fillRect/>
          </a:stretch>
        </p:blipFill>
        <p:spPr>
          <a:xfrm>
            <a:off x="8630023" y="1829972"/>
            <a:ext cx="204403" cy="204689"/>
          </a:xfrm>
          <a:prstGeom prst="rect">
            <a:avLst/>
          </a:prstGeom>
        </p:spPr>
      </p:pic>
      <p:grpSp>
        <p:nvGrpSpPr>
          <p:cNvPr id="203" name="Group 779"/>
          <p:cNvGrpSpPr/>
          <p:nvPr/>
        </p:nvGrpSpPr>
        <p:grpSpPr>
          <a:xfrm>
            <a:off x="4123026" y="5345430"/>
            <a:ext cx="3207600" cy="1458000"/>
            <a:chOff x="9865188" y="7421754"/>
            <a:chExt cx="4752000" cy="2160000"/>
          </a:xfrm>
        </p:grpSpPr>
        <p:grpSp>
          <p:nvGrpSpPr>
            <p:cNvPr id="204" name="Group 780"/>
            <p:cNvGrpSpPr/>
            <p:nvPr/>
          </p:nvGrpSpPr>
          <p:grpSpPr>
            <a:xfrm>
              <a:off x="9865188" y="7421754"/>
              <a:ext cx="4752000" cy="2160000"/>
              <a:chOff x="9865188" y="7421754"/>
              <a:chExt cx="4752000" cy="2160000"/>
            </a:xfrm>
          </p:grpSpPr>
          <p:sp>
            <p:nvSpPr>
              <p:cNvPr id="207" name="Rounded Rectangle 118"/>
              <p:cNvSpPr/>
              <p:nvPr/>
            </p:nvSpPr>
            <p:spPr bwMode="auto">
              <a:xfrm>
                <a:off x="9865188" y="7421754"/>
                <a:ext cx="4752000" cy="2160000"/>
              </a:xfrm>
              <a:prstGeom prst="roundRect">
                <a:avLst>
                  <a:gd name="adj" fmla="val 245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저장소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(Storage)</a:t>
                </a:r>
                <a:endParaRPr lang="en-US" sz="743"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208" name="Rectangle 784"/>
              <p:cNvSpPr/>
              <p:nvPr/>
            </p:nvSpPr>
            <p:spPr bwMode="auto">
              <a:xfrm>
                <a:off x="9917402"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파일 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(File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9" name="Rectangle 785"/>
              <p:cNvSpPr/>
              <p:nvPr/>
            </p:nvSpPr>
            <p:spPr bwMode="auto">
              <a:xfrm>
                <a:off x="11482553"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오브젝트 저장소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(Object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0" name="Rectangle 786"/>
              <p:cNvSpPr/>
              <p:nvPr/>
            </p:nvSpPr>
            <p:spPr bwMode="auto">
              <a:xfrm>
                <a:off x="13045205"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Disk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Server Disk Infra)</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1" name="Rectangle 787"/>
              <p:cNvSpPr/>
              <p:nvPr/>
            </p:nvSpPr>
            <p:spPr bwMode="auto">
              <a:xfrm>
                <a:off x="9917402"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아카이빙</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백업</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(Archiving &amp; Backup)</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2" name="Rectangle 788"/>
              <p:cNvSpPr/>
              <p:nvPr/>
            </p:nvSpPr>
            <p:spPr bwMode="auto">
              <a:xfrm>
                <a:off x="11482553"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하이브리드저장소</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(Hybrid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3" name="Rectangle 789"/>
              <p:cNvSpPr/>
              <p:nvPr/>
            </p:nvSpPr>
            <p:spPr bwMode="auto">
              <a:xfrm>
                <a:off x="13045205"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 이관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Transport)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4" name="Rectangle 790"/>
              <p:cNvSpPr/>
              <p:nvPr/>
            </p:nvSpPr>
            <p:spPr>
              <a:xfrm>
                <a:off x="9953402" y="8126769"/>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File</a:t>
                </a:r>
              </a:p>
            </p:txBody>
          </p:sp>
          <p:sp>
            <p:nvSpPr>
              <p:cNvPr id="215" name="Rectangle 791"/>
              <p:cNvSpPr/>
              <p:nvPr/>
            </p:nvSpPr>
            <p:spPr>
              <a:xfrm>
                <a:off x="11518553" y="814376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Blob</a:t>
                </a:r>
              </a:p>
            </p:txBody>
          </p:sp>
          <p:sp>
            <p:nvSpPr>
              <p:cNvPr id="216" name="Rectangle 792"/>
              <p:cNvSpPr/>
              <p:nvPr/>
            </p:nvSpPr>
            <p:spPr>
              <a:xfrm>
                <a:off x="9953402" y="902877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백업</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7" name="Rectangle 793"/>
              <p:cNvSpPr/>
              <p:nvPr/>
            </p:nvSpPr>
            <p:spPr>
              <a:xfrm>
                <a:off x="11518553" y="904576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스토어심플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8" name="Rectangle 794"/>
              <p:cNvSpPr/>
              <p:nvPr/>
            </p:nvSpPr>
            <p:spPr>
              <a:xfrm>
                <a:off x="13081205" y="9044596"/>
                <a:ext cx="1440000" cy="360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Import/Export</a:t>
                </a:r>
              </a:p>
            </p:txBody>
          </p:sp>
          <p:pic>
            <p:nvPicPr>
              <p:cNvPr id="219" name="Picture 795"/>
              <p:cNvPicPr>
                <a:picLocks noChangeAspect="1"/>
              </p:cNvPicPr>
              <p:nvPr/>
            </p:nvPicPr>
            <p:blipFill>
              <a:blip r:embed="rId32"/>
              <a:stretch>
                <a:fillRect/>
              </a:stretch>
            </p:blipFill>
            <p:spPr>
              <a:xfrm>
                <a:off x="11639655" y="9090188"/>
                <a:ext cx="302148" cy="267991"/>
              </a:xfrm>
              <a:prstGeom prst="rect">
                <a:avLst/>
              </a:prstGeom>
            </p:spPr>
          </p:pic>
          <p:pic>
            <p:nvPicPr>
              <p:cNvPr id="220" name="Picture 796"/>
              <p:cNvPicPr>
                <a:picLocks noChangeAspect="1"/>
              </p:cNvPicPr>
              <p:nvPr/>
            </p:nvPicPr>
            <p:blipFill>
              <a:blip r:embed="rId33"/>
              <a:stretch>
                <a:fillRect/>
              </a:stretch>
            </p:blipFill>
            <p:spPr>
              <a:xfrm>
                <a:off x="11647853" y="8200986"/>
                <a:ext cx="293949" cy="261654"/>
              </a:xfrm>
              <a:prstGeom prst="rect">
                <a:avLst/>
              </a:prstGeom>
            </p:spPr>
          </p:pic>
          <p:sp>
            <p:nvSpPr>
              <p:cNvPr id="221" name="Rectangle 797"/>
              <p:cNvSpPr/>
              <p:nvPr/>
            </p:nvSpPr>
            <p:spPr>
              <a:xfrm>
                <a:off x="13081205"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Premium Disk</a:t>
                </a:r>
              </a:p>
            </p:txBody>
          </p:sp>
          <p:sp>
            <p:nvSpPr>
              <p:cNvPr id="222" name="Rectangle 798"/>
              <p:cNvSpPr/>
              <p:nvPr/>
            </p:nvSpPr>
            <p:spPr>
              <a:xfrm>
                <a:off x="13081205"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Standard Disk</a:t>
                </a:r>
              </a:p>
            </p:txBody>
          </p:sp>
          <p:pic>
            <p:nvPicPr>
              <p:cNvPr id="223" name="Picture 799"/>
              <p:cNvPicPr>
                <a:picLocks noChangeAspect="1"/>
              </p:cNvPicPr>
              <p:nvPr/>
            </p:nvPicPr>
            <p:blipFill>
              <a:blip r:embed="rId34"/>
              <a:stretch>
                <a:fillRect/>
              </a:stretch>
            </p:blipFill>
            <p:spPr>
              <a:xfrm>
                <a:off x="13211240" y="8045101"/>
                <a:ext cx="205116" cy="245678"/>
              </a:xfrm>
              <a:prstGeom prst="rect">
                <a:avLst/>
              </a:prstGeom>
            </p:spPr>
          </p:pic>
          <p:pic>
            <p:nvPicPr>
              <p:cNvPr id="224" name="Picture 800"/>
              <p:cNvPicPr>
                <a:picLocks noChangeAspect="1"/>
              </p:cNvPicPr>
              <p:nvPr/>
            </p:nvPicPr>
            <p:blipFill>
              <a:blip r:embed="rId34"/>
              <a:stretch>
                <a:fillRect/>
              </a:stretch>
            </p:blipFill>
            <p:spPr>
              <a:xfrm>
                <a:off x="13214294" y="8353245"/>
                <a:ext cx="205116" cy="245678"/>
              </a:xfrm>
              <a:prstGeom prst="rect">
                <a:avLst/>
              </a:prstGeom>
            </p:spPr>
          </p:pic>
        </p:grpSp>
        <p:pic>
          <p:nvPicPr>
            <p:cNvPr id="205" name="Picture 781"/>
            <p:cNvPicPr>
              <a:picLocks noChangeAspect="1"/>
            </p:cNvPicPr>
            <p:nvPr/>
          </p:nvPicPr>
          <p:blipFill>
            <a:blip r:embed="rId35"/>
            <a:stretch>
              <a:fillRect/>
            </a:stretch>
          </p:blipFill>
          <p:spPr>
            <a:xfrm>
              <a:off x="10088206" y="9081003"/>
              <a:ext cx="289575" cy="257760"/>
            </a:xfrm>
            <a:prstGeom prst="rect">
              <a:avLst/>
            </a:prstGeom>
          </p:spPr>
        </p:pic>
        <p:pic>
          <p:nvPicPr>
            <p:cNvPr id="206" name="Picture 782"/>
            <p:cNvPicPr>
              <a:picLocks noChangeAspect="1"/>
            </p:cNvPicPr>
            <p:nvPr/>
          </p:nvPicPr>
          <p:blipFill>
            <a:blip r:embed="rId36"/>
            <a:stretch>
              <a:fillRect/>
            </a:stretch>
          </p:blipFill>
          <p:spPr>
            <a:xfrm>
              <a:off x="10063685" y="8173205"/>
              <a:ext cx="314095" cy="275218"/>
            </a:xfrm>
            <a:prstGeom prst="rect">
              <a:avLst/>
            </a:prstGeom>
          </p:spPr>
        </p:pic>
      </p:grpSp>
      <p:sp>
        <p:nvSpPr>
          <p:cNvPr id="225" name="TextBox 224">
            <a:extLst>
              <a:ext uri="{FF2B5EF4-FFF2-40B4-BE49-F238E27FC236}">
                <a16:creationId xmlns:a16="http://schemas.microsoft.com/office/drawing/2014/main" id="{68D47819-0A3D-46C9-88EB-78F599FD25EE}"/>
              </a:ext>
            </a:extLst>
          </p:cNvPr>
          <p:cNvSpPr txBox="1"/>
          <p:nvPr/>
        </p:nvSpPr>
        <p:spPr>
          <a:xfrm>
            <a:off x="662839" y="2602019"/>
            <a:ext cx="3075625" cy="369332"/>
          </a:xfrm>
          <a:prstGeom prst="rect">
            <a:avLst/>
          </a:prstGeom>
          <a:noFill/>
        </p:spPr>
        <p:txBody>
          <a:bodyPr wrap="square" rtlCol="0">
            <a:spAutoFit/>
          </a:bodyPr>
          <a:lstStyle/>
          <a:p>
            <a:r>
              <a:rPr lang="en-US" altLang="ko-KR" b="1" dirty="0">
                <a:solidFill>
                  <a:schemeClr val="bg1"/>
                </a:solidFill>
              </a:rPr>
              <a:t>Azure </a:t>
            </a:r>
            <a:r>
              <a:rPr lang="en-US" altLang="ko-KR" b="1" dirty="0">
                <a:solidFill>
                  <a:schemeClr val="accent4"/>
                </a:solidFill>
              </a:rPr>
              <a:t>App Services</a:t>
            </a:r>
            <a:r>
              <a:rPr lang="en-US" altLang="ko-KR" b="1" dirty="0">
                <a:solidFill>
                  <a:schemeClr val="bg1"/>
                </a:solidFill>
              </a:rPr>
              <a:t> - PaaS</a:t>
            </a:r>
            <a:endParaRPr lang="ko-KR" altLang="en-US" b="1" dirty="0">
              <a:solidFill>
                <a:schemeClr val="bg1"/>
              </a:solidFill>
            </a:endParaRPr>
          </a:p>
        </p:txBody>
      </p:sp>
      <p:sp>
        <p:nvSpPr>
          <p:cNvPr id="226" name="TextBox 225">
            <a:extLst>
              <a:ext uri="{FF2B5EF4-FFF2-40B4-BE49-F238E27FC236}">
                <a16:creationId xmlns:a16="http://schemas.microsoft.com/office/drawing/2014/main" id="{3A9BA530-D356-4438-B508-DF6CB234980C}"/>
              </a:ext>
            </a:extLst>
          </p:cNvPr>
          <p:cNvSpPr txBox="1"/>
          <p:nvPr/>
        </p:nvSpPr>
        <p:spPr>
          <a:xfrm>
            <a:off x="668201" y="5127106"/>
            <a:ext cx="3176011" cy="369332"/>
          </a:xfrm>
          <a:prstGeom prst="rect">
            <a:avLst/>
          </a:prstGeom>
          <a:noFill/>
        </p:spPr>
        <p:txBody>
          <a:bodyPr wrap="square" rtlCol="0">
            <a:spAutoFit/>
          </a:bodyPr>
          <a:lstStyle/>
          <a:p>
            <a:r>
              <a:rPr lang="en-US" altLang="ko-KR" b="1" dirty="0">
                <a:solidFill>
                  <a:schemeClr val="bg1"/>
                </a:solidFill>
              </a:rPr>
              <a:t>Azure </a:t>
            </a:r>
            <a:r>
              <a:rPr lang="en-US" altLang="ko-KR" b="1" dirty="0">
                <a:solidFill>
                  <a:schemeClr val="accent4"/>
                </a:solidFill>
              </a:rPr>
              <a:t>Data Services</a:t>
            </a:r>
            <a:r>
              <a:rPr lang="en-US" altLang="ko-KR" b="1" dirty="0">
                <a:solidFill>
                  <a:schemeClr val="bg1"/>
                </a:solidFill>
              </a:rPr>
              <a:t> - </a:t>
            </a:r>
            <a:r>
              <a:rPr lang="en-US" altLang="ko-KR" b="1" dirty="0" err="1">
                <a:solidFill>
                  <a:schemeClr val="bg1"/>
                </a:solidFill>
              </a:rPr>
              <a:t>DaaS</a:t>
            </a:r>
            <a:endParaRPr lang="ko-KR" altLang="en-US" b="1" dirty="0">
              <a:solidFill>
                <a:schemeClr val="bg1"/>
              </a:solidFill>
            </a:endParaRPr>
          </a:p>
        </p:txBody>
      </p:sp>
      <p:cxnSp>
        <p:nvCxnSpPr>
          <p:cNvPr id="228" name="직선 연결선 227">
            <a:extLst>
              <a:ext uri="{FF2B5EF4-FFF2-40B4-BE49-F238E27FC236}">
                <a16:creationId xmlns:a16="http://schemas.microsoft.com/office/drawing/2014/main" id="{661FD4BD-6EE6-4070-B434-AFAF2781877C}"/>
              </a:ext>
            </a:extLst>
          </p:cNvPr>
          <p:cNvCxnSpPr/>
          <p:nvPr/>
        </p:nvCxnSpPr>
        <p:spPr>
          <a:xfrm>
            <a:off x="4123026" y="4372946"/>
            <a:ext cx="6434554"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4302202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7E613C-4C7B-4FE5-84E3-D4AB8BBAC817}"/>
              </a:ext>
            </a:extLst>
          </p:cNvPr>
          <p:cNvSpPr>
            <a:spLocks noGrp="1"/>
          </p:cNvSpPr>
          <p:nvPr>
            <p:ph type="title"/>
          </p:nvPr>
        </p:nvSpPr>
        <p:spPr/>
        <p:txBody>
          <a:bodyPr/>
          <a:lstStyle/>
          <a:p>
            <a:r>
              <a:rPr lang="en-US" altLang="ko-KR" dirty="0"/>
              <a:t>All about Azure</a:t>
            </a:r>
            <a:endParaRPr lang="ko-KR" altLang="en-US" dirty="0"/>
          </a:p>
        </p:txBody>
      </p:sp>
      <p:sp>
        <p:nvSpPr>
          <p:cNvPr id="3" name="TextBox 2">
            <a:extLst>
              <a:ext uri="{FF2B5EF4-FFF2-40B4-BE49-F238E27FC236}">
                <a16:creationId xmlns:a16="http://schemas.microsoft.com/office/drawing/2014/main" id="{B88CF534-BF07-42F9-827E-9A6A1B2B8FE1}"/>
              </a:ext>
            </a:extLst>
          </p:cNvPr>
          <p:cNvSpPr txBox="1"/>
          <p:nvPr/>
        </p:nvSpPr>
        <p:spPr>
          <a:xfrm>
            <a:off x="755073" y="3317133"/>
            <a:ext cx="10355572" cy="1015663"/>
          </a:xfrm>
          <a:prstGeom prst="rect">
            <a:avLst/>
          </a:prstGeom>
          <a:noFill/>
        </p:spPr>
        <p:txBody>
          <a:bodyPr wrap="square" rtlCol="0">
            <a:spAutoFit/>
          </a:bodyPr>
          <a:lstStyle/>
          <a:p>
            <a:r>
              <a:rPr lang="en-US" altLang="ko-KR" sz="6000" b="1" dirty="0">
                <a:solidFill>
                  <a:schemeClr val="accent1"/>
                </a:solidFill>
              </a:rPr>
              <a:t>Full Managed App</a:t>
            </a:r>
            <a:r>
              <a:rPr lang="ko-KR" altLang="en-US" sz="6000" b="1" dirty="0">
                <a:solidFill>
                  <a:schemeClr val="accent1"/>
                </a:solidFill>
              </a:rPr>
              <a:t> </a:t>
            </a:r>
            <a:r>
              <a:rPr lang="en-US" altLang="ko-KR" sz="6000" b="1" dirty="0">
                <a:solidFill>
                  <a:schemeClr val="accent1"/>
                </a:solidFill>
              </a:rPr>
              <a:t>Services!</a:t>
            </a:r>
            <a:endParaRPr lang="ko-KR" altLang="en-US" sz="6000" b="1" dirty="0">
              <a:solidFill>
                <a:schemeClr val="accent1"/>
              </a:solidFill>
            </a:endParaRPr>
          </a:p>
        </p:txBody>
      </p:sp>
    </p:spTree>
    <p:extLst>
      <p:ext uri="{BB962C8B-B14F-4D97-AF65-F5344CB8AC3E}">
        <p14:creationId xmlns:p14="http://schemas.microsoft.com/office/powerpoint/2010/main" val="30885682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45FBF76-30C6-46DB-9DA7-BB9AAED9D85F}"/>
              </a:ext>
            </a:extLst>
          </p:cNvPr>
          <p:cNvSpPr/>
          <p:nvPr/>
        </p:nvSpPr>
        <p:spPr>
          <a:xfrm>
            <a:off x="3941069" y="3929739"/>
            <a:ext cx="8250929" cy="2398989"/>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p:cNvSpPr/>
          <p:nvPr/>
        </p:nvSpPr>
        <p:spPr>
          <a:xfrm>
            <a:off x="2418926" y="1410613"/>
            <a:ext cx="9773073" cy="2398989"/>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6" name="Text Placeholder 4"/>
          <p:cNvSpPr txBox="1">
            <a:spLocks/>
          </p:cNvSpPr>
          <p:nvPr/>
        </p:nvSpPr>
        <p:spPr>
          <a:xfrm>
            <a:off x="2595287" y="1814876"/>
            <a:ext cx="8193939" cy="1436083"/>
          </a:xfrm>
          <a:prstGeom prst="rect">
            <a:avLst/>
          </a:prstGeom>
        </p:spPr>
        <p:txBody>
          <a:bodyPr lIns="179285" rIns="179285" bIns="143428" numCol="2" spcCol="274320">
            <a:no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빠른 시장 진출</a:t>
            </a:r>
            <a:r>
              <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a:p>
            <a:pPr>
              <a:spcBef>
                <a:spcPts val="588"/>
              </a:spcBef>
              <a:buClr>
                <a:srgbClr val="FFFFFF"/>
              </a:buClr>
              <a:buFont typeface="Wingdings" panose="05000000000000000000" pitchFamily="2" charset="2"/>
              <a:buChar char="ü"/>
            </a:pPr>
            <a:r>
              <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DevOps </a:t>
            </a: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가속화</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통합된 도구와 프로세스</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낮은 위험 수용</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작게 시작한 후 쉽게 확장</a:t>
            </a:r>
            <a:endParaRPr lang="en-US" sz="2353"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재무적으로 보장되는 </a:t>
            </a:r>
            <a:r>
              <a:rPr lang="en-US" altLang="ko-KR"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SLA</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0" name="Title 1"/>
          <p:cNvSpPr txBox="1">
            <a:spLocks/>
          </p:cNvSpPr>
          <p:nvPr/>
        </p:nvSpPr>
        <p:spPr>
          <a:xfrm>
            <a:off x="269241" y="247119"/>
            <a:ext cx="11654678" cy="720244"/>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ltLang="ko-KR" sz="4000" dirty="0">
                <a:solidFill>
                  <a:schemeClr val="bg1"/>
                </a:solidFill>
                <a:ea typeface="+mj-ea"/>
                <a:cs typeface="+mj-cs"/>
              </a:rPr>
              <a:t>Full</a:t>
            </a:r>
            <a:r>
              <a:rPr lang="ko-KR" altLang="en-US" sz="4000" dirty="0">
                <a:solidFill>
                  <a:schemeClr val="bg1"/>
                </a:solidFill>
                <a:ea typeface="+mj-ea"/>
                <a:cs typeface="+mj-cs"/>
              </a:rPr>
              <a:t> </a:t>
            </a:r>
            <a:r>
              <a:rPr lang="en-US" altLang="ko-KR" sz="4000" dirty="0">
                <a:solidFill>
                  <a:schemeClr val="bg1"/>
                </a:solidFill>
                <a:ea typeface="+mj-ea"/>
                <a:cs typeface="+mj-cs"/>
              </a:rPr>
              <a:t>Managed </a:t>
            </a:r>
            <a:r>
              <a:rPr lang="en-US" sz="4000" dirty="0">
                <a:solidFill>
                  <a:schemeClr val="bg1"/>
                </a:solidFill>
                <a:ea typeface="+mj-ea"/>
                <a:cs typeface="+mj-cs"/>
              </a:rPr>
              <a:t>App Services</a:t>
            </a:r>
            <a:endParaRPr sz="4000" dirty="0">
              <a:solidFill>
                <a:schemeClr val="bg1"/>
              </a:solidFill>
              <a:ea typeface="+mj-ea"/>
              <a:cs typeface="+mj-cs"/>
            </a:endParaRPr>
          </a:p>
        </p:txBody>
      </p:sp>
      <p:sp>
        <p:nvSpPr>
          <p:cNvPr id="2" name="Rectangle 1"/>
          <p:cNvSpPr/>
          <p:nvPr/>
        </p:nvSpPr>
        <p:spPr bwMode="auto">
          <a:xfrm>
            <a:off x="1" y="1410615"/>
            <a:ext cx="2418925" cy="2398987"/>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7" name="Text Placeholder 4"/>
          <p:cNvSpPr txBox="1">
            <a:spLocks/>
          </p:cNvSpPr>
          <p:nvPr/>
        </p:nvSpPr>
        <p:spPr>
          <a:xfrm>
            <a:off x="4142775" y="4291446"/>
            <a:ext cx="7921071" cy="1953491"/>
          </a:xfrm>
          <a:prstGeom prst="rect">
            <a:avLst/>
          </a:prstGeom>
        </p:spPr>
        <p:txBody>
          <a:bodyPr lIns="179285" rIns="179285" bIns="143428" numCol="3" spcCol="274320">
            <a:no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buClr>
                <a:srgbClr val="FFFFFF"/>
              </a:buClr>
              <a:buFont typeface="Wingdings" panose="05000000000000000000" pitchFamily="2" charset="2"/>
              <a:buChar char="ü"/>
            </a:pP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온</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sz="2000"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프레미스</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2000"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하이브리드</a:t>
            </a: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클라우드</a:t>
            </a:r>
            <a:endParaRPr 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사용자 지정 혹은 템플릿 기반 솔루션</a:t>
            </a:r>
            <a:endParaRPr 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내장된 탄력적 규모</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로드 </a:t>
            </a:r>
            <a:r>
              <a:rPr lang="ko-KR" altLang="en-US" sz="200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밸런싱</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DR</a:t>
            </a: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다중 언어 지원</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버저닝</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롤백</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보안 서비스</a:t>
            </a:r>
            <a:endPar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모니터링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관리</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8" name="TextBox 67"/>
          <p:cNvSpPr txBox="1"/>
          <p:nvPr/>
        </p:nvSpPr>
        <p:spPr>
          <a:xfrm>
            <a:off x="269241" y="2164847"/>
            <a:ext cx="2755809" cy="623853"/>
          </a:xfrm>
          <a:prstGeom prst="rect">
            <a:avLst/>
          </a:prstGeom>
          <a:noFill/>
        </p:spPr>
        <p:txBody>
          <a:bodyPr vert="horz" wrap="square" lIns="179285" tIns="143428" rIns="179285" bIns="143428"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a:defRPr/>
            </a:pP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비즈니스</a:t>
            </a:r>
            <a: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r>
            <a:b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b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이점</a:t>
            </a:r>
            <a:endParaRPr 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0" name="Rectangle 19"/>
          <p:cNvSpPr/>
          <p:nvPr/>
        </p:nvSpPr>
        <p:spPr bwMode="auto">
          <a:xfrm>
            <a:off x="1522144" y="3929739"/>
            <a:ext cx="2418925" cy="2398987"/>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9" name="TextBox 68"/>
          <p:cNvSpPr txBox="1"/>
          <p:nvPr/>
        </p:nvSpPr>
        <p:spPr>
          <a:xfrm>
            <a:off x="1678027" y="4817306"/>
            <a:ext cx="2861343" cy="623853"/>
          </a:xfrm>
          <a:prstGeom prst="rect">
            <a:avLst/>
          </a:prstGeom>
          <a:noFill/>
        </p:spPr>
        <p:txBody>
          <a:bodyPr vert="horz" wrap="square" lIns="179285" tIns="143428" rIns="179285" bIns="143428"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a:defRPr/>
            </a:pP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기술적</a:t>
            </a:r>
            <a: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r>
            <a:b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b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이점</a:t>
            </a:r>
            <a:endParaRPr 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Tree>
    <p:extLst>
      <p:ext uri="{BB962C8B-B14F-4D97-AF65-F5344CB8AC3E}">
        <p14:creationId xmlns:p14="http://schemas.microsoft.com/office/powerpoint/2010/main" val="10108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2" presetClass="entr" presetSubtype="4" fill="hold" grpId="0" nodeType="withEffect">
                                  <p:stCondLst>
                                    <p:cond delay="1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2" grpId="0" animBg="1"/>
      <p:bldP spid="67" grpId="0"/>
      <p:bldP spid="68" grpId="0"/>
      <p:bldP spid="20" grpId="0" animBg="1"/>
      <p:bldP spid="6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1194955"/>
            <a:ext cx="12192000" cy="5663045"/>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 name="Title 3"/>
          <p:cNvSpPr>
            <a:spLocks noGrp="1"/>
          </p:cNvSpPr>
          <p:nvPr>
            <p:ph type="title"/>
          </p:nvPr>
        </p:nvSpPr>
        <p:spPr>
          <a:xfrm>
            <a:off x="256308" y="285282"/>
            <a:ext cx="11689773" cy="618548"/>
          </a:xfrm>
        </p:spPr>
        <p:txBody>
          <a:bodyPr>
            <a:normAutofit/>
          </a:bodyPr>
          <a:lstStyle/>
          <a:p>
            <a:r>
              <a:rPr lang="en-US" dirty="0"/>
              <a:t>Azure App</a:t>
            </a:r>
            <a:r>
              <a:rPr lang="ko-KR" altLang="en-US" dirty="0"/>
              <a:t> </a:t>
            </a:r>
            <a:r>
              <a:rPr lang="en-US" altLang="ko-KR" dirty="0"/>
              <a:t>Services – </a:t>
            </a:r>
            <a:r>
              <a:rPr lang="en-US" altLang="ko-KR" sz="3200" dirty="0"/>
              <a:t>Full Managed Services</a:t>
            </a:r>
            <a:endParaRPr lang="en-US" sz="3200" dirty="0"/>
          </a:p>
        </p:txBody>
      </p:sp>
      <p:sp>
        <p:nvSpPr>
          <p:cNvPr id="6" name="Rectangle 5"/>
          <p:cNvSpPr/>
          <p:nvPr/>
        </p:nvSpPr>
        <p:spPr bwMode="auto">
          <a:xfrm>
            <a:off x="5153464" y="1522741"/>
            <a:ext cx="3379522"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웹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비즈니스와 함께 규모가 조정되는 웹 앱</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 name="Rectangle 35"/>
          <p:cNvSpPr/>
          <p:nvPr/>
        </p:nvSpPr>
        <p:spPr bwMode="auto">
          <a:xfrm>
            <a:off x="8581975" y="1522741"/>
            <a:ext cx="2943885"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모바일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모든 디바이스에 대한 모바일 앱 빌드</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 name="Rectangle 49"/>
          <p:cNvSpPr/>
          <p:nvPr/>
        </p:nvSpPr>
        <p:spPr bwMode="auto">
          <a:xfrm>
            <a:off x="5153464" y="3146987"/>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논리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SaaS</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와 온</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sz="1568"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프레미스를</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가로지르는 비즈니스 프로세스 자동화</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
        <p:nvSpPr>
          <p:cNvPr id="51" name="Rectangle 50"/>
          <p:cNvSpPr/>
          <p:nvPr/>
        </p:nvSpPr>
        <p:spPr bwMode="auto">
          <a:xfrm>
            <a:off x="8581975" y="3146987"/>
            <a:ext cx="2943885"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API </a:t>
            </a: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클라우드 내에서 </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API</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를 쉽게 빌드하고 소비</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41" name="Group 40"/>
          <p:cNvGrpSpPr/>
          <p:nvPr/>
        </p:nvGrpSpPr>
        <p:grpSpPr>
          <a:xfrm>
            <a:off x="4348239" y="3946386"/>
            <a:ext cx="453419" cy="267026"/>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35" name="Group 34"/>
          <p:cNvGrpSpPr/>
          <p:nvPr/>
        </p:nvGrpSpPr>
        <p:grpSpPr>
          <a:xfrm>
            <a:off x="691541" y="2439355"/>
            <a:ext cx="3276407" cy="3261483"/>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pic>
        <p:nvPicPr>
          <p:cNvPr id="58" name="Picture 57"/>
          <p:cNvPicPr>
            <a:picLocks noChangeAspect="1"/>
          </p:cNvPicPr>
          <p:nvPr/>
        </p:nvPicPr>
        <p:blipFill>
          <a:blip r:embed="rId3">
            <a:duotone>
              <a:prstClr val="black"/>
              <a:schemeClr val="accent5">
                <a:tint val="45000"/>
                <a:satMod val="400000"/>
              </a:schemeClr>
            </a:duotone>
            <a:lum bright="100000" contrast="-40000"/>
          </a:blip>
          <a:stretch>
            <a:fillRect/>
          </a:stretch>
        </p:blipFill>
        <p:spPr>
          <a:xfrm>
            <a:off x="5316296" y="1633554"/>
            <a:ext cx="709842" cy="693293"/>
          </a:xfrm>
          <a:prstGeom prst="rect">
            <a:avLst/>
          </a:prstGeom>
        </p:spPr>
      </p:pic>
      <p:pic>
        <p:nvPicPr>
          <p:cNvPr id="62" name="Picture 61"/>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8788656" y="1658344"/>
            <a:ext cx="545148" cy="782776"/>
          </a:xfrm>
          <a:prstGeom prst="rect">
            <a:avLst/>
          </a:prstGeom>
        </p:spPr>
      </p:pic>
      <p:pic>
        <p:nvPicPr>
          <p:cNvPr id="66" name="Picture 65"/>
          <p:cNvPicPr>
            <a:picLocks noChangeAspect="1"/>
          </p:cNvPicPr>
          <p:nvPr/>
        </p:nvPicPr>
        <p:blipFill>
          <a:blip r:embed="rId5">
            <a:duotone>
              <a:prstClr val="black"/>
              <a:schemeClr val="accent5">
                <a:tint val="45000"/>
                <a:satMod val="400000"/>
              </a:schemeClr>
            </a:duotone>
            <a:lum bright="100000" contrast="-40000"/>
          </a:blip>
          <a:stretch>
            <a:fillRect/>
          </a:stretch>
        </p:blipFill>
        <p:spPr>
          <a:xfrm>
            <a:off x="5316296" y="3327079"/>
            <a:ext cx="713266" cy="712469"/>
          </a:xfrm>
          <a:prstGeom prst="rect">
            <a:avLst/>
          </a:prstGeom>
        </p:spPr>
      </p:pic>
      <p:pic>
        <p:nvPicPr>
          <p:cNvPr id="52" name="Picture 51"/>
          <p:cNvPicPr>
            <a:picLocks noChangeAspect="1"/>
          </p:cNvPicPr>
          <p:nvPr/>
        </p:nvPicPr>
        <p:blipFill>
          <a:blip r:embed="rId6" cstate="print">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726520" y="3248451"/>
            <a:ext cx="669419" cy="632419"/>
          </a:xfrm>
          <a:prstGeom prst="flowChartOffpageConnector">
            <a:avLst/>
          </a:prstGeom>
          <a:noFill/>
        </p:spPr>
      </p:pic>
      <p:pic>
        <p:nvPicPr>
          <p:cNvPr id="27" name="Picture 6"/>
          <p:cNvPicPr>
            <a:picLocks noChangeAspect="1"/>
          </p:cNvPicPr>
          <p:nvPr/>
        </p:nvPicPr>
        <p:blipFill>
          <a:blip r:embed="rId8"/>
          <a:stretch>
            <a:fillRect/>
          </a:stretch>
        </p:blipFill>
        <p:spPr>
          <a:xfrm>
            <a:off x="5332774" y="5328253"/>
            <a:ext cx="902482" cy="796412"/>
          </a:xfrm>
          <a:prstGeom prst="rect">
            <a:avLst/>
          </a:prstGeom>
        </p:spPr>
      </p:pic>
      <p:sp>
        <p:nvSpPr>
          <p:cNvPr id="28" name="Rectangle 27"/>
          <p:cNvSpPr/>
          <p:nvPr/>
        </p:nvSpPr>
        <p:spPr bwMode="auto">
          <a:xfrm>
            <a:off x="5202453" y="4958572"/>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기능</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개발을 가속화하는 </a:t>
            </a:r>
            <a:r>
              <a:rPr lang="en-US" altLang="ko-KR" sz="1568"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serverless</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이벤트 기반 경험</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Tree>
    <p:extLst>
      <p:ext uri="{BB962C8B-B14F-4D97-AF65-F5344CB8AC3E}">
        <p14:creationId xmlns:p14="http://schemas.microsoft.com/office/powerpoint/2010/main" val="59333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fontScale="90000"/>
          </a:bodyPr>
          <a:lstStyle/>
          <a:p>
            <a:r>
              <a:rPr lang="en-US" altLang="ko-KR" dirty="0" smtClean="0"/>
              <a:t>Azure</a:t>
            </a:r>
            <a:r>
              <a:rPr lang="ko-KR" altLang="en-US" dirty="0" smtClean="0"/>
              <a:t> </a:t>
            </a:r>
            <a:r>
              <a:rPr lang="ko-KR" altLang="en-US" dirty="0" err="1" smtClean="0"/>
              <a:t>체험계정</a:t>
            </a:r>
            <a:endParaRPr lang="ko-KR" altLang="en-US" dirty="0"/>
          </a:p>
        </p:txBody>
      </p:sp>
      <p:sp>
        <p:nvSpPr>
          <p:cNvPr id="6" name="내용 개체 틀 5"/>
          <p:cNvSpPr>
            <a:spLocks noGrp="1"/>
          </p:cNvSpPr>
          <p:nvPr>
            <p:ph sz="quarter" idx="10"/>
          </p:nvPr>
        </p:nvSpPr>
        <p:spPr/>
        <p:txBody>
          <a:bodyPr/>
          <a:lstStyle/>
          <a:p>
            <a:r>
              <a:rPr lang="en-US" altLang="ko-KR" dirty="0"/>
              <a:t>https://azure.microsoft.com/ko-kr/free/</a:t>
            </a:r>
            <a:endParaRPr lang="ko-KR" altLang="en-US" dirty="0"/>
          </a:p>
        </p:txBody>
      </p:sp>
      <p:pic>
        <p:nvPicPr>
          <p:cNvPr id="5" name="그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57" y="1464040"/>
            <a:ext cx="6620350" cy="5490511"/>
          </a:xfrm>
          <a:prstGeom prst="rect">
            <a:avLst/>
          </a:prstGeom>
        </p:spPr>
      </p:pic>
    </p:spTree>
    <p:extLst>
      <p:ext uri="{BB962C8B-B14F-4D97-AF65-F5344CB8AC3E}">
        <p14:creationId xmlns:p14="http://schemas.microsoft.com/office/powerpoint/2010/main" val="10544049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446383" y="222984"/>
            <a:ext cx="7367797" cy="588515"/>
          </a:xfrm>
        </p:spPr>
        <p:txBody>
          <a:bodyPr>
            <a:normAutofit fontScale="90000"/>
          </a:bodyPr>
          <a:lstStyle/>
          <a:p>
            <a:r>
              <a:rPr lang="en-US" altLang="ko-KR" dirty="0"/>
              <a:t/>
            </a:r>
            <a:br>
              <a:rPr lang="en-US" altLang="ko-KR" dirty="0"/>
            </a:br>
            <a:r>
              <a:rPr lang="ko-KR" altLang="en-US" dirty="0" smtClean="0"/>
              <a:t>한</a:t>
            </a:r>
            <a:r>
              <a:rPr lang="ko-KR" altLang="en-US" dirty="0"/>
              <a:t> 달 후 </a:t>
            </a:r>
            <a:r>
              <a:rPr lang="ko-KR" altLang="en-US" dirty="0" err="1"/>
              <a:t>학생계정</a:t>
            </a:r>
            <a:r>
              <a:rPr lang="ko-KR" altLang="en-US" dirty="0"/>
              <a:t> </a:t>
            </a:r>
            <a:r>
              <a:rPr lang="ko-KR" altLang="en-US" dirty="0" smtClean="0"/>
              <a:t>사용시</a:t>
            </a:r>
            <a:endParaRPr lang="ko-KR" altLang="en-US" dirty="0"/>
          </a:p>
        </p:txBody>
      </p:sp>
      <p:sp>
        <p:nvSpPr>
          <p:cNvPr id="3" name="내용 개체 틀 2"/>
          <p:cNvSpPr>
            <a:spLocks noGrp="1"/>
          </p:cNvSpPr>
          <p:nvPr>
            <p:ph sz="quarter" idx="10"/>
          </p:nvPr>
        </p:nvSpPr>
        <p:spPr/>
        <p:txBody>
          <a:bodyPr/>
          <a:lstStyle/>
          <a:p>
            <a:r>
              <a:rPr lang="en-US" altLang="ko-KR" dirty="0" smtClean="0"/>
              <a:t>azure </a:t>
            </a:r>
            <a:r>
              <a:rPr lang="ko-KR" altLang="en-US" dirty="0"/>
              <a:t>학생용</a:t>
            </a:r>
            <a:r>
              <a:rPr lang="en-US" altLang="ko-KR" dirty="0"/>
              <a:t>'</a:t>
            </a:r>
            <a:r>
              <a:rPr lang="ko-KR" altLang="en-US" dirty="0" smtClean="0"/>
              <a:t>계정 </a:t>
            </a:r>
            <a:r>
              <a:rPr lang="en-US" altLang="ko-KR" dirty="0" smtClean="0"/>
              <a:t>‘</a:t>
            </a:r>
          </a:p>
          <a:p>
            <a:pPr lvl="1">
              <a:buFont typeface="Wingdings" panose="05000000000000000000" pitchFamily="2" charset="2"/>
              <a:buChar char="ü"/>
            </a:pPr>
            <a:r>
              <a:rPr lang="ko-KR" altLang="en-US" dirty="0" err="1"/>
              <a:t>신라대</a:t>
            </a:r>
            <a:r>
              <a:rPr lang="ko-KR" altLang="en-US" dirty="0"/>
              <a:t> 이메일로 로그인 </a:t>
            </a:r>
            <a:r>
              <a:rPr lang="en-US" altLang="ko-KR" dirty="0"/>
              <a:t>&gt; </a:t>
            </a:r>
            <a:endParaRPr lang="ko-KR" altLang="en-US" dirty="0"/>
          </a:p>
          <a:p>
            <a:pPr lvl="1">
              <a:buFont typeface="Wingdings" panose="05000000000000000000" pitchFamily="2" charset="2"/>
              <a:buChar char="ü"/>
            </a:pPr>
            <a:r>
              <a:rPr lang="ko-KR" altLang="en-US" dirty="0" err="1"/>
              <a:t>열쇠모양</a:t>
            </a:r>
            <a:r>
              <a:rPr lang="ko-KR" altLang="en-US" dirty="0"/>
              <a:t> 아이콘 </a:t>
            </a:r>
            <a:r>
              <a:rPr lang="en-US" altLang="ko-KR" dirty="0"/>
              <a:t>'Subscriptions' </a:t>
            </a:r>
            <a:r>
              <a:rPr lang="ko-KR" altLang="en-US" dirty="0"/>
              <a:t>클릭 </a:t>
            </a:r>
            <a:r>
              <a:rPr lang="en-US" altLang="ko-KR" dirty="0"/>
              <a:t>&gt; 'add' </a:t>
            </a:r>
            <a:r>
              <a:rPr lang="ko-KR" altLang="en-US" dirty="0"/>
              <a:t>버튼 클릭 </a:t>
            </a:r>
            <a:r>
              <a:rPr lang="en-US" altLang="ko-KR" dirty="0"/>
              <a:t>&gt; 'Azure for Students' </a:t>
            </a:r>
            <a:r>
              <a:rPr lang="ko-KR" altLang="en-US" dirty="0"/>
              <a:t>칸에 </a:t>
            </a:r>
            <a:r>
              <a:rPr lang="en-US" altLang="ko-KR" dirty="0"/>
              <a:t>'Select offer'</a:t>
            </a:r>
            <a:r>
              <a:rPr lang="ko-KR" altLang="en-US" dirty="0"/>
              <a:t>버튼 </a:t>
            </a:r>
            <a:r>
              <a:rPr lang="ko-KR" altLang="en-US" dirty="0" smtClean="0"/>
              <a:t>클릭</a:t>
            </a:r>
            <a:r>
              <a:rPr lang="en-US" altLang="ko-KR" dirty="0" smtClean="0"/>
              <a:t>.</a:t>
            </a:r>
            <a:endParaRPr lang="ko-KR" altLang="en-US" dirty="0"/>
          </a:p>
          <a:p>
            <a:pPr>
              <a:buFont typeface="Wingdings" panose="05000000000000000000" pitchFamily="2" charset="2"/>
              <a:buChar char="ü"/>
            </a:pPr>
            <a:endParaRPr lang="en-US" altLang="ko-KR" dirty="0" smtClean="0"/>
          </a:p>
          <a:p>
            <a:r>
              <a:rPr lang="en-US" altLang="ko-KR" dirty="0" smtClean="0"/>
              <a:t>azure </a:t>
            </a:r>
            <a:r>
              <a:rPr lang="ko-KR" altLang="en-US" dirty="0"/>
              <a:t>학생용 </a:t>
            </a:r>
            <a:r>
              <a:rPr lang="ko-KR" altLang="en-US" dirty="0" err="1"/>
              <a:t>스타터</a:t>
            </a:r>
            <a:r>
              <a:rPr lang="en-US" altLang="ko-KR" dirty="0"/>
              <a:t>'</a:t>
            </a:r>
            <a:r>
              <a:rPr lang="ko-KR" altLang="en-US" dirty="0"/>
              <a:t>계정 </a:t>
            </a:r>
            <a:endParaRPr lang="en-US" altLang="ko-KR" dirty="0" smtClean="0"/>
          </a:p>
          <a:p>
            <a:pPr lvl="1">
              <a:buFont typeface="Wingdings" panose="05000000000000000000" pitchFamily="2" charset="2"/>
              <a:buChar char="ü"/>
            </a:pPr>
            <a:r>
              <a:rPr lang="en-US" altLang="ko-KR" dirty="0"/>
              <a:t>storage account </a:t>
            </a:r>
            <a:r>
              <a:rPr lang="ko-KR" altLang="en-US" dirty="0"/>
              <a:t>등과 같은 사용할 수 없는 </a:t>
            </a:r>
            <a:r>
              <a:rPr lang="ko-KR" altLang="en-US" dirty="0" smtClean="0"/>
              <a:t>기능 있음 </a:t>
            </a:r>
            <a:endParaRPr lang="ko-KR" altLang="en-US" dirty="0"/>
          </a:p>
        </p:txBody>
      </p:sp>
    </p:spTree>
    <p:extLst>
      <p:ext uri="{BB962C8B-B14F-4D97-AF65-F5344CB8AC3E}">
        <p14:creationId xmlns:p14="http://schemas.microsoft.com/office/powerpoint/2010/main" val="1495144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6000" dirty="0" smtClean="0">
                <a:solidFill>
                  <a:prstClr val="black"/>
                </a:solidFill>
              </a:rPr>
              <a:t>Azure VM</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pPr marL="342900" indent="-342900">
              <a:buFont typeface="Wingdings" panose="05000000000000000000" pitchFamily="2" charset="2"/>
              <a:buChar char="§"/>
            </a:pPr>
            <a:r>
              <a:rPr lang="en-US" altLang="ko-KR" sz="2800" dirty="0" smtClean="0"/>
              <a:t>Resource group</a:t>
            </a:r>
          </a:p>
          <a:p>
            <a:pPr marL="342900" indent="-342900">
              <a:buFont typeface="Wingdings" panose="05000000000000000000" pitchFamily="2" charset="2"/>
              <a:buChar char="§"/>
            </a:pPr>
            <a:r>
              <a:rPr lang="en-US" altLang="ko-KR" sz="2800" dirty="0" smtClean="0"/>
              <a:t>VM </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410833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Azure VM</a:t>
            </a:r>
            <a:endParaRPr lang="ko-KR" altLang="en-US" dirty="0"/>
          </a:p>
        </p:txBody>
      </p:sp>
      <p:sp>
        <p:nvSpPr>
          <p:cNvPr id="4" name="내용 개체 틀 3"/>
          <p:cNvSpPr>
            <a:spLocks noGrp="1"/>
          </p:cNvSpPr>
          <p:nvPr>
            <p:ph sz="quarter" idx="10"/>
          </p:nvPr>
        </p:nvSpPr>
        <p:spPr/>
        <p:txBody>
          <a:bodyPr/>
          <a:lstStyle/>
          <a:p>
            <a:r>
              <a:rPr lang="en-US" altLang="ko-KR" dirty="0"/>
              <a:t>https://azure.microsoft.com/ko-kr/pricing/details/virtual-machines/series/</a:t>
            </a:r>
            <a:endParaRPr lang="ko-KR" altLang="en-US" dirty="0"/>
          </a:p>
        </p:txBody>
      </p:sp>
    </p:spTree>
    <p:extLst>
      <p:ext uri="{BB962C8B-B14F-4D97-AF65-F5344CB8AC3E}">
        <p14:creationId xmlns:p14="http://schemas.microsoft.com/office/powerpoint/2010/main" val="21281533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algn="ctr"/>
            <a:r>
              <a:rPr lang="en-US" altLang="ko-KR" dirty="0" smtClean="0"/>
              <a:t>VM </a:t>
            </a:r>
            <a:endParaRPr lang="ko-KR" altLang="en-US" dirty="0"/>
          </a:p>
        </p:txBody>
      </p:sp>
      <p:sp>
        <p:nvSpPr>
          <p:cNvPr id="4" name="내용 개체 틀 3"/>
          <p:cNvSpPr>
            <a:spLocks noGrp="1"/>
          </p:cNvSpPr>
          <p:nvPr>
            <p:ph idx="1"/>
          </p:nvPr>
        </p:nvSpPr>
        <p:spPr/>
        <p:txBody>
          <a:bodyPr>
            <a:normAutofit/>
          </a:bodyPr>
          <a:lstStyle/>
          <a:p>
            <a:r>
              <a:rPr lang="en-US" altLang="ko" dirty="0" smtClean="0"/>
              <a:t>provides </a:t>
            </a:r>
            <a:r>
              <a:rPr lang="en-US" altLang="ko" dirty="0"/>
              <a:t>its own virtual hardware including </a:t>
            </a:r>
            <a:r>
              <a:rPr lang="en-US" altLang="ko" dirty="0" smtClean="0"/>
              <a:t>CPUs, </a:t>
            </a:r>
            <a:r>
              <a:rPr lang="en-US" altLang="ko" dirty="0"/>
              <a:t>memory, hard disk, </a:t>
            </a:r>
            <a:r>
              <a:rPr lang="en-US" altLang="ko" dirty="0" smtClean="0"/>
              <a:t>network </a:t>
            </a:r>
            <a:r>
              <a:rPr lang="en-US" altLang="ko" dirty="0"/>
              <a:t>interfaces and other devices</a:t>
            </a:r>
            <a:endParaRPr lang="ko" altLang="en-US" dirty="0"/>
          </a:p>
          <a:p>
            <a:r>
              <a:rPr lang="en-US" altLang="ko" dirty="0" smtClean="0"/>
              <a:t>IaaS</a:t>
            </a:r>
            <a:endParaRPr lang="ko" altLang="en-US" dirty="0"/>
          </a:p>
          <a:p>
            <a:r>
              <a:rPr lang="en-US" altLang="ko" dirty="0" smtClean="0"/>
              <a:t>can </a:t>
            </a:r>
            <a:r>
              <a:rPr lang="en-US" altLang="ko" dirty="0"/>
              <a:t>run any application/scenario</a:t>
            </a:r>
            <a:endParaRPr lang="ko" altLang="en-US" dirty="0"/>
          </a:p>
          <a:p>
            <a:pPr lvl="1"/>
            <a:r>
              <a:rPr lang="en-US" altLang="ko" dirty="0" smtClean="0"/>
              <a:t> </a:t>
            </a:r>
            <a:r>
              <a:rPr lang="en-US" altLang="ko" dirty="0"/>
              <a:t>web app &amp; web services,</a:t>
            </a:r>
            <a:endParaRPr lang="ko" altLang="en-US" dirty="0"/>
          </a:p>
          <a:p>
            <a:pPr lvl="1"/>
            <a:r>
              <a:rPr lang="en-US" altLang="ko" dirty="0"/>
              <a:t>databases, desktop </a:t>
            </a:r>
            <a:r>
              <a:rPr lang="en-US" altLang="ko" dirty="0" smtClean="0"/>
              <a:t>applications</a:t>
            </a:r>
            <a:endParaRPr lang="ko" altLang="en-US" dirty="0"/>
          </a:p>
        </p:txBody>
      </p:sp>
    </p:spTree>
    <p:extLst>
      <p:ext uri="{BB962C8B-B14F-4D97-AF65-F5344CB8AC3E}">
        <p14:creationId xmlns:p14="http://schemas.microsoft.com/office/powerpoint/2010/main" val="2542801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520" y="1368986"/>
            <a:ext cx="9568280" cy="4919080"/>
          </a:xfrm>
          <a:prstGeom prst="rect">
            <a:avLst/>
          </a:prstGeom>
        </p:spPr>
      </p:pic>
      <p:sp>
        <p:nvSpPr>
          <p:cNvPr id="5" name="TextBox 4"/>
          <p:cNvSpPr txBox="1"/>
          <p:nvPr/>
        </p:nvSpPr>
        <p:spPr>
          <a:xfrm>
            <a:off x="6526060" y="6550223"/>
            <a:ext cx="58413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srgbClr val="FF0000"/>
                </a:solidFill>
                <a:effectLst/>
                <a:uLnTx/>
                <a:uFillTx/>
                <a:latin typeface="Arial" panose="020B0604020202020204" pitchFamily="34" charset="0"/>
                <a:ea typeface="+mn-ea"/>
                <a:cs typeface="Arial" panose="020B0604020202020204" pitchFamily="34" charset="0"/>
              </a:rPr>
              <a:t>source: </a:t>
            </a:r>
            <a:r>
              <a:rPr kumimoji="0" lang="en-US" altLang="ko" sz="14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hlinkClick r:id="rId3"/>
              </a:rPr>
              <a:t>https://www.youtube.com/watch?v=inaXkN2UrFE&amp;t=1255s </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3707703" y="526093"/>
            <a:ext cx="463463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300" cap="none" spc="10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Virtualization</a:t>
            </a:r>
            <a:endParaRPr kumimoji="0" lang="ko-KR" altLang="en-US" sz="3200" b="0" i="0" u="none" strike="noStrike" kern="13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194597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378" y="1651636"/>
            <a:ext cx="8032550" cy="4888230"/>
          </a:xfrm>
        </p:spPr>
      </p:pic>
      <p:sp>
        <p:nvSpPr>
          <p:cNvPr id="2" name="Title 1"/>
          <p:cNvSpPr>
            <a:spLocks noGrp="1"/>
          </p:cNvSpPr>
          <p:nvPr>
            <p:ph type="title"/>
          </p:nvPr>
        </p:nvSpPr>
        <p:spPr/>
        <p:txBody>
          <a:bodyPr/>
          <a:lstStyle/>
          <a:p>
            <a:r>
              <a:rPr lang="ko-KR" altLang="en-US" smtClean="0"/>
              <a:t>웹 기반 서비스</a:t>
            </a:r>
            <a:r>
              <a:rPr lang="en-US" altLang="ko-KR" smtClean="0"/>
              <a:t>(SaaS)</a:t>
            </a:r>
            <a:r>
              <a:rPr lang="ko-KR" altLang="en-US" smtClean="0"/>
              <a:t>개발을 위한 </a:t>
            </a:r>
            <a:r>
              <a:rPr lang="en-US" altLang="ko-KR" smtClean="0"/>
              <a:t>DevOps </a:t>
            </a:r>
            <a:r>
              <a:rPr lang="ko-KR" altLang="en-US" smtClean="0"/>
              <a:t>워크샵</a:t>
            </a:r>
            <a:endParaRPr lang="ko-KR" altLang="en-US" dirty="0"/>
          </a:p>
        </p:txBody>
      </p:sp>
      <p:sp>
        <p:nvSpPr>
          <p:cNvPr id="3" name="Content Placeholder 2"/>
          <p:cNvSpPr>
            <a:spLocks noGrp="1"/>
          </p:cNvSpPr>
          <p:nvPr>
            <p:ph sz="quarter" idx="15"/>
          </p:nvPr>
        </p:nvSpPr>
        <p:spPr/>
        <p:txBody>
          <a:bodyPr/>
          <a:lstStyle/>
          <a:p>
            <a:r>
              <a:rPr lang="en-US" altLang="ko-KR" dirty="0" smtClean="0"/>
              <a:t>| DevOps </a:t>
            </a:r>
            <a:r>
              <a:rPr lang="ko-KR" altLang="en-US" dirty="0" smtClean="0"/>
              <a:t>워크샵 제공</a:t>
            </a:r>
            <a:endParaRPr lang="ko-KR" altLang="en-US" dirty="0"/>
          </a:p>
        </p:txBody>
      </p:sp>
      <p:sp>
        <p:nvSpPr>
          <p:cNvPr id="8" name="슬라이드 번호 개체 틀 7"/>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3821006-830A-4DC9-931C-0BF3622F5775}" type="slidenum">
              <a:rPr kumimoji="0" lang="ko-KR" altLang="en-US" sz="960" b="1" i="0" u="none" strike="noStrike" kern="1200" cap="none" spc="0" normalizeH="0" baseline="0" noProof="0" smtClean="0">
                <a:ln>
                  <a:noFill/>
                </a:ln>
                <a:solidFill>
                  <a:prstClr val="white"/>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ko-KR" altLang="en-US" sz="960" b="1" i="0" u="none" strike="noStrike" kern="120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cs typeface="+mn-cs"/>
            </a:endParaRPr>
          </a:p>
        </p:txBody>
      </p:sp>
      <p:sp>
        <p:nvSpPr>
          <p:cNvPr id="16" name="텍스트 개체 틀 15"/>
          <p:cNvSpPr>
            <a:spLocks noGrp="1"/>
          </p:cNvSpPr>
          <p:nvPr>
            <p:ph type="body" sz="quarter" idx="13"/>
          </p:nvPr>
        </p:nvSpPr>
        <p:spPr/>
        <p:txBody>
          <a:bodyPr>
            <a:normAutofit fontScale="92500" lnSpcReduction="20000"/>
          </a:bodyPr>
          <a:lstStyle/>
          <a:p>
            <a:r>
              <a:rPr lang="en-US" altLang="ko-KR" dirty="0"/>
              <a:t>SILLA</a:t>
            </a:r>
          </a:p>
          <a:p>
            <a:r>
              <a:rPr lang="en-US" altLang="ko-KR" dirty="0"/>
              <a:t>UNIVERSITY</a:t>
            </a:r>
            <a:endParaRPr lang="ko-KR" altLang="en-US" dirty="0"/>
          </a:p>
        </p:txBody>
      </p:sp>
    </p:spTree>
    <p:extLst>
      <p:ext uri="{BB962C8B-B14F-4D97-AF65-F5344CB8AC3E}">
        <p14:creationId xmlns:p14="http://schemas.microsoft.com/office/powerpoint/2010/main" val="28004993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92659" y="6432647"/>
            <a:ext cx="56993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srgbClr val="FF0000"/>
                </a:solidFill>
                <a:effectLst/>
                <a:uLnTx/>
                <a:uFillTx/>
                <a:latin typeface="Arial" panose="020B0604020202020204" pitchFamily="34" charset="0"/>
                <a:ea typeface="+mn-ea"/>
                <a:cs typeface="Arial" panose="020B0604020202020204" pitchFamily="34" charset="0"/>
              </a:rPr>
              <a:t>source: </a:t>
            </a:r>
            <a:r>
              <a:rPr kumimoji="0" lang="en-US" altLang="ko" sz="14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hlinkClick r:id="rId2"/>
              </a:rPr>
              <a:t>https://www.youtube.com/watch?v=inaXkN2UrFE&amp;t=1255s </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3707703" y="526093"/>
            <a:ext cx="463463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300" cap="none" spc="10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Azure VM</a:t>
            </a:r>
            <a:endParaRPr kumimoji="0" lang="ko-KR" altLang="en-US" sz="3200" b="0" i="0" u="none" strike="noStrike" kern="13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33" y="1650907"/>
            <a:ext cx="10307006" cy="4781739"/>
          </a:xfrm>
          <a:prstGeom prst="rect">
            <a:avLst/>
          </a:prstGeom>
        </p:spPr>
      </p:pic>
    </p:spTree>
    <p:extLst>
      <p:ext uri="{BB962C8B-B14F-4D97-AF65-F5344CB8AC3E}">
        <p14:creationId xmlns:p14="http://schemas.microsoft.com/office/powerpoint/2010/main" val="14557887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2116898" y="1698517"/>
            <a:ext cx="6789107" cy="4697260"/>
          </a:xfrm>
          <a:prstGeom prst="rect">
            <a:avLst/>
          </a:prstGeom>
          <a:solidFill>
            <a:schemeClr val="bg1"/>
          </a:solidFill>
          <a:ln w="222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white"/>
                </a:solidFill>
                <a:effectLst/>
                <a:uLnTx/>
                <a:uFillTx/>
                <a:latin typeface="Segoe UI"/>
                <a:ea typeface="+mn-ea"/>
                <a:cs typeface="+mn-cs"/>
              </a:rPr>
              <a:t>data</a:t>
            </a:r>
            <a:endParaRPr kumimoji="0" lang="ko-KR" alt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7" name="직사각형 6"/>
          <p:cNvSpPr/>
          <p:nvPr/>
        </p:nvSpPr>
        <p:spPr>
          <a:xfrm>
            <a:off x="2718148" y="2517732"/>
            <a:ext cx="1665962" cy="2981194"/>
          </a:xfrm>
          <a:prstGeom prst="rect">
            <a:avLst/>
          </a:prstGeom>
          <a:solidFill>
            <a:schemeClr val="bg1"/>
          </a:solidFill>
          <a:ln w="2222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직사각형 7"/>
          <p:cNvSpPr/>
          <p:nvPr/>
        </p:nvSpPr>
        <p:spPr>
          <a:xfrm>
            <a:off x="6450904" y="2517732"/>
            <a:ext cx="1678488" cy="13402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타원 8"/>
          <p:cNvSpPr/>
          <p:nvPr/>
        </p:nvSpPr>
        <p:spPr>
          <a:xfrm>
            <a:off x="6450904" y="4684734"/>
            <a:ext cx="1853852" cy="914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Box 9"/>
          <p:cNvSpPr txBox="1"/>
          <p:nvPr/>
        </p:nvSpPr>
        <p:spPr>
          <a:xfrm>
            <a:off x="2893512" y="5711868"/>
            <a:ext cx="160333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V-network</a:t>
            </a:r>
            <a:endParaRPr kumimoji="0" lang="ko-KR"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직사각형 10"/>
          <p:cNvSpPr/>
          <p:nvPr/>
        </p:nvSpPr>
        <p:spPr>
          <a:xfrm>
            <a:off x="2893512" y="3006247"/>
            <a:ext cx="1114817" cy="52609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TextBox 12"/>
          <p:cNvSpPr txBox="1"/>
          <p:nvPr/>
        </p:nvSpPr>
        <p:spPr>
          <a:xfrm>
            <a:off x="2837145" y="3625933"/>
            <a:ext cx="14279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subnetwork</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 name="TextBox 13"/>
          <p:cNvSpPr txBox="1"/>
          <p:nvPr/>
        </p:nvSpPr>
        <p:spPr>
          <a:xfrm>
            <a:off x="3093929" y="4684734"/>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NSG</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TextBox 14"/>
          <p:cNvSpPr txBox="1"/>
          <p:nvPr/>
        </p:nvSpPr>
        <p:spPr>
          <a:xfrm>
            <a:off x="6989523" y="2899961"/>
            <a:ext cx="776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VM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TextBox 15"/>
          <p:cNvSpPr txBox="1"/>
          <p:nvPr/>
        </p:nvSpPr>
        <p:spPr>
          <a:xfrm>
            <a:off x="6883052" y="5711868"/>
            <a:ext cx="98955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Storage account</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직사각형 17"/>
          <p:cNvSpPr/>
          <p:nvPr/>
        </p:nvSpPr>
        <p:spPr>
          <a:xfrm>
            <a:off x="7377829" y="4008329"/>
            <a:ext cx="751563" cy="501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직사각형 18"/>
          <p:cNvSpPr/>
          <p:nvPr/>
        </p:nvSpPr>
        <p:spPr>
          <a:xfrm>
            <a:off x="5974915" y="4008329"/>
            <a:ext cx="908137" cy="501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TextBox 19"/>
          <p:cNvSpPr txBox="1"/>
          <p:nvPr/>
        </p:nvSpPr>
        <p:spPr>
          <a:xfrm>
            <a:off x="6150279" y="4171167"/>
            <a:ext cx="5010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OS</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TextBox 20"/>
          <p:cNvSpPr txBox="1"/>
          <p:nvPr/>
        </p:nvSpPr>
        <p:spPr>
          <a:xfrm>
            <a:off x="7540668" y="4171167"/>
            <a:ext cx="7640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data</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직사각형 21"/>
          <p:cNvSpPr/>
          <p:nvPr/>
        </p:nvSpPr>
        <p:spPr>
          <a:xfrm>
            <a:off x="5649238" y="2899961"/>
            <a:ext cx="801666" cy="281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TextBox 22"/>
          <p:cNvSpPr txBox="1"/>
          <p:nvPr/>
        </p:nvSpPr>
        <p:spPr>
          <a:xfrm>
            <a:off x="5680553" y="3159783"/>
            <a:ext cx="5636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NI</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5" name="직선 화살표 연결선 24"/>
          <p:cNvCxnSpPr/>
          <p:nvPr/>
        </p:nvCxnSpPr>
        <p:spPr>
          <a:xfrm flipV="1">
            <a:off x="3250504" y="1571831"/>
            <a:ext cx="0" cy="826718"/>
          </a:xfrm>
          <a:prstGeom prst="straightConnector1">
            <a:avLst/>
          </a:prstGeom>
          <a:ln w="22225" cmpd="sng">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93512" y="1202499"/>
            <a:ext cx="14905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RDP</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TextBox 27"/>
          <p:cNvSpPr txBox="1"/>
          <p:nvPr/>
        </p:nvSpPr>
        <p:spPr>
          <a:xfrm>
            <a:off x="4158641" y="6588690"/>
            <a:ext cx="28308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black"/>
                </a:solidFill>
                <a:effectLst/>
                <a:uLnTx/>
                <a:uFillTx/>
                <a:latin typeface="Segoe UI"/>
                <a:ea typeface="+mn-ea"/>
                <a:cs typeface="+mn-cs"/>
              </a:rPr>
              <a:t>RG: Resource Group</a:t>
            </a:r>
            <a:endParaRPr kumimoji="0" lang="ko-KR" altLang="en-US" sz="1800" b="1"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오른쪽 화살표 29"/>
          <p:cNvSpPr/>
          <p:nvPr/>
        </p:nvSpPr>
        <p:spPr>
          <a:xfrm rot="10800000">
            <a:off x="4496844" y="3006247"/>
            <a:ext cx="1014607" cy="78380"/>
          </a:xfrm>
          <a:prstGeom prst="rightArrow">
            <a:avLst/>
          </a:prstGeom>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TextBox 30"/>
          <p:cNvSpPr txBox="1"/>
          <p:nvPr/>
        </p:nvSpPr>
        <p:spPr>
          <a:xfrm>
            <a:off x="4496844" y="388307"/>
            <a:ext cx="24926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VM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TextBox 31"/>
          <p:cNvSpPr txBox="1"/>
          <p:nvPr/>
        </p:nvSpPr>
        <p:spPr>
          <a:xfrm>
            <a:off x="9507255" y="2517732"/>
            <a:ext cx="254278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 sz="1800" b="0" i="0" u="none" strike="noStrike" kern="1200" cap="none" spc="0" normalizeH="0" baseline="0" noProof="0" dirty="0">
                <a:ln>
                  <a:noFill/>
                </a:ln>
                <a:solidFill>
                  <a:prstClr val="black"/>
                </a:solidFill>
                <a:effectLst/>
                <a:uLnTx/>
                <a:uFillTx/>
                <a:latin typeface="Segoe UI"/>
                <a:cs typeface="+mn-cs"/>
              </a:rPr>
              <a:t>Virtual Network provides many features like-subnet, IP address, load balancer and network security group</a:t>
            </a:r>
            <a:endParaRPr kumimoji="0" lang="ko" altLang="en-US" sz="1800" b="0" i="0" u="none" strike="noStrike" kern="1200" cap="none" spc="0" normalizeH="0" baseline="0" noProof="0" dirty="0">
              <a:ln>
                <a:noFill/>
              </a:ln>
              <a:solidFill>
                <a:prstClr val="black"/>
              </a:solidFill>
              <a:effectLst/>
              <a:uLnTx/>
              <a:uFillTx/>
              <a:latin typeface="Segoe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614813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Azure VM - webserver</a:t>
            </a:r>
            <a:endParaRPr lang="ko-KR" altLang="en-US" dirty="0"/>
          </a:p>
        </p:txBody>
      </p:sp>
      <p:sp>
        <p:nvSpPr>
          <p:cNvPr id="3" name="내용 개체 틀 2"/>
          <p:cNvSpPr>
            <a:spLocks noGrp="1"/>
          </p:cNvSpPr>
          <p:nvPr>
            <p:ph sz="quarter" idx="10"/>
          </p:nvPr>
        </p:nvSpPr>
        <p:spPr/>
        <p:txBody>
          <a:bodyPr>
            <a:normAutofit fontScale="85000" lnSpcReduction="20000"/>
          </a:bodyPr>
          <a:lstStyle/>
          <a:p>
            <a:r>
              <a:rPr lang="en-US" altLang="ko-KR" dirty="0" smtClean="0"/>
              <a:t>Linux webserver (</a:t>
            </a:r>
            <a:r>
              <a:rPr lang="ko-KR" altLang="en-US" dirty="0" err="1" smtClean="0"/>
              <a:t>데비안</a:t>
            </a:r>
            <a:r>
              <a:rPr lang="ko-KR" altLang="en-US" dirty="0" smtClean="0"/>
              <a:t> </a:t>
            </a:r>
            <a:r>
              <a:rPr lang="en-US" altLang="ko-KR" dirty="0" smtClean="0"/>
              <a:t>Ubuntu)</a:t>
            </a:r>
          </a:p>
          <a:p>
            <a:pPr lvl="1" latinLnBrk="0"/>
            <a:r>
              <a:rPr lang="en-US" altLang="ko-KR" dirty="0" smtClean="0"/>
              <a:t>$</a:t>
            </a:r>
            <a:r>
              <a:rPr lang="en-US" altLang="ko-KR" dirty="0" err="1" smtClean="0"/>
              <a:t>sudo</a:t>
            </a:r>
            <a:r>
              <a:rPr lang="en-US" altLang="ko-KR" dirty="0" smtClean="0"/>
              <a:t> </a:t>
            </a:r>
            <a:r>
              <a:rPr lang="en-US" altLang="ko-KR" dirty="0"/>
              <a:t>apt-get update</a:t>
            </a:r>
            <a:endParaRPr lang="ko-KR" altLang="ko-KR" dirty="0"/>
          </a:p>
          <a:p>
            <a:pPr lvl="1" latinLnBrk="0"/>
            <a:r>
              <a:rPr lang="en-US" altLang="ko-KR" dirty="0" smtClean="0"/>
              <a:t>$</a:t>
            </a:r>
            <a:r>
              <a:rPr lang="en-US" altLang="ko-KR" dirty="0" err="1" smtClean="0"/>
              <a:t>sudo</a:t>
            </a:r>
            <a:r>
              <a:rPr lang="en-US" altLang="ko-KR" dirty="0" smtClean="0"/>
              <a:t> </a:t>
            </a:r>
            <a:r>
              <a:rPr lang="en-US" altLang="ko-KR" dirty="0"/>
              <a:t>apt-get install </a:t>
            </a:r>
            <a:r>
              <a:rPr lang="en-US" altLang="ko-KR" dirty="0" smtClean="0"/>
              <a:t>apache2</a:t>
            </a:r>
          </a:p>
          <a:p>
            <a:pPr lvl="1" latinLnBrk="0"/>
            <a:r>
              <a:rPr lang="en-US" altLang="ko-KR" dirty="0" smtClean="0"/>
              <a:t>$cd </a:t>
            </a:r>
            <a:r>
              <a:rPr lang="en-US" altLang="ko-KR" dirty="0"/>
              <a:t>/</a:t>
            </a:r>
            <a:r>
              <a:rPr lang="en-US" altLang="ko-KR" dirty="0" err="1" smtClean="0"/>
              <a:t>var</a:t>
            </a:r>
            <a:r>
              <a:rPr lang="en-US" altLang="ko-KR" dirty="0" smtClean="0"/>
              <a:t>/www/html</a:t>
            </a:r>
          </a:p>
          <a:p>
            <a:pPr lvl="1" latinLnBrk="0"/>
            <a:r>
              <a:rPr lang="en-US" altLang="ko-KR" dirty="0" err="1"/>
              <a:t>s</a:t>
            </a:r>
            <a:r>
              <a:rPr lang="en-US" altLang="ko-KR" dirty="0" err="1" smtClean="0"/>
              <a:t>udo</a:t>
            </a:r>
            <a:r>
              <a:rPr lang="en-US" altLang="ko-KR" dirty="0" smtClean="0"/>
              <a:t> </a:t>
            </a:r>
            <a:r>
              <a:rPr lang="en-US" altLang="ko-KR" dirty="0" err="1" smtClean="0"/>
              <a:t>su</a:t>
            </a:r>
            <a:endParaRPr lang="en-US" altLang="ko-KR" dirty="0" smtClean="0"/>
          </a:p>
          <a:p>
            <a:pPr latinLnBrk="0"/>
            <a:r>
              <a:rPr lang="en-US" altLang="ko-KR" dirty="0"/>
              <a:t>Linux webserver </a:t>
            </a:r>
            <a:r>
              <a:rPr lang="en-US" altLang="ko-KR" dirty="0" smtClean="0"/>
              <a:t>(</a:t>
            </a:r>
            <a:r>
              <a:rPr lang="en-US" altLang="ko-KR" dirty="0" err="1" smtClean="0"/>
              <a:t>Redhat</a:t>
            </a:r>
            <a:r>
              <a:rPr lang="en-US" altLang="ko-KR" dirty="0" smtClean="0"/>
              <a:t>, CentOS)</a:t>
            </a:r>
          </a:p>
          <a:p>
            <a:pPr lvl="1" latinLnBrk="0"/>
            <a:r>
              <a:rPr lang="en-US" altLang="ko-KR" dirty="0" smtClean="0"/>
              <a:t>$yum install </a:t>
            </a:r>
            <a:r>
              <a:rPr lang="en-US" altLang="ko-KR" dirty="0" err="1" smtClean="0"/>
              <a:t>httpd</a:t>
            </a:r>
            <a:endParaRPr lang="en-US" altLang="ko-KR" dirty="0" smtClean="0"/>
          </a:p>
          <a:p>
            <a:pPr lvl="1" latinLnBrk="0"/>
            <a:r>
              <a:rPr lang="en-US" altLang="ko-KR" dirty="0" smtClean="0"/>
              <a:t>$service </a:t>
            </a:r>
            <a:r>
              <a:rPr lang="en-US" altLang="ko-KR" dirty="0" err="1" smtClean="0"/>
              <a:t>httpd</a:t>
            </a:r>
            <a:r>
              <a:rPr lang="en-US" altLang="ko-KR" dirty="0" smtClean="0"/>
              <a:t> start </a:t>
            </a:r>
          </a:p>
          <a:p>
            <a:pPr lvl="1" latinLnBrk="0"/>
            <a:r>
              <a:rPr lang="en-US" altLang="ko-KR" dirty="0" smtClean="0"/>
              <a:t>….</a:t>
            </a:r>
            <a:endParaRPr lang="en-US" altLang="ko-KR" dirty="0"/>
          </a:p>
          <a:p>
            <a:pPr latinLnBrk="0"/>
            <a:endParaRPr lang="ko-KR" altLang="ko-KR" dirty="0"/>
          </a:p>
          <a:p>
            <a:pPr lvl="1" latinLnBrk="0"/>
            <a:endParaRPr lang="ko-KR" altLang="ko-KR" dirty="0"/>
          </a:p>
        </p:txBody>
      </p:sp>
    </p:spTree>
    <p:extLst>
      <p:ext uri="{BB962C8B-B14F-4D97-AF65-F5344CB8AC3E}">
        <p14:creationId xmlns:p14="http://schemas.microsoft.com/office/powerpoint/2010/main" val="3272222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VM - webserver</a:t>
            </a:r>
            <a:endParaRPr lang="ko-KR" altLang="en-US" dirty="0"/>
          </a:p>
        </p:txBody>
      </p:sp>
      <p:sp>
        <p:nvSpPr>
          <p:cNvPr id="3" name="내용 개체 틀 2"/>
          <p:cNvSpPr>
            <a:spLocks noGrp="1"/>
          </p:cNvSpPr>
          <p:nvPr>
            <p:ph idx="1"/>
          </p:nvPr>
        </p:nvSpPr>
        <p:spPr/>
        <p:txBody>
          <a:bodyPr/>
          <a:lstStyle/>
          <a:p>
            <a:r>
              <a:rPr lang="en-US" altLang="ko-KR" dirty="0" smtClean="0"/>
              <a:t>Window webserver</a:t>
            </a:r>
          </a:p>
          <a:p>
            <a:pPr lvl="1" latinLnBrk="0"/>
            <a:r>
              <a:rPr lang="ko-KR" altLang="ko-KR" dirty="0" err="1" smtClean="0"/>
              <a:t>manage</a:t>
            </a:r>
            <a:r>
              <a:rPr lang="ko-KR" altLang="ko-KR" dirty="0" smtClean="0"/>
              <a:t> </a:t>
            </a:r>
            <a:r>
              <a:rPr lang="ko-KR" altLang="ko-KR" dirty="0"/>
              <a:t>-</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smtClean="0"/>
              <a:t>configuration</a:t>
            </a:r>
            <a:r>
              <a:rPr lang="ko-KR" altLang="ko-KR" dirty="0" smtClean="0"/>
              <a:t> </a:t>
            </a:r>
            <a:r>
              <a:rPr lang="en-US" altLang="ko-KR" dirty="0" smtClean="0">
                <a:sym typeface="Wingdings" panose="05000000000000000000" pitchFamily="2" charset="2"/>
              </a:rPr>
              <a:t></a:t>
            </a:r>
            <a:r>
              <a:rPr lang="ko-KR" altLang="ko-KR" dirty="0" smtClean="0"/>
              <a:t> </a:t>
            </a:r>
            <a:r>
              <a:rPr lang="ko-KR" altLang="ko-KR" dirty="0" err="1"/>
              <a:t>off</a:t>
            </a:r>
            <a:endParaRPr lang="ko-KR" altLang="ko-KR" dirty="0"/>
          </a:p>
          <a:p>
            <a:pPr lvl="1" latinLnBrk="0"/>
            <a:r>
              <a:rPr lang="en-US" altLang="ko-KR" dirty="0"/>
              <a:t>c:\inetpub\wwwroot</a:t>
            </a:r>
            <a:r>
              <a:rPr lang="en-US" altLang="ko-KR" dirty="0" smtClean="0"/>
              <a:t>\</a:t>
            </a:r>
          </a:p>
          <a:p>
            <a:pPr lvl="1" latinLnBrk="0"/>
            <a:r>
              <a:rPr lang="en-US" altLang="ko-KR" dirty="0" smtClean="0"/>
              <a:t>Index.html</a:t>
            </a:r>
            <a:endParaRPr lang="ko-KR" altLang="ko-KR" dirty="0"/>
          </a:p>
          <a:p>
            <a:pPr lvl="1" latinLnBrk="0"/>
            <a:endParaRPr lang="ko-KR" altLang="ko-KR" dirty="0"/>
          </a:p>
        </p:txBody>
      </p:sp>
    </p:spTree>
    <p:extLst>
      <p:ext uri="{BB962C8B-B14F-4D97-AF65-F5344CB8AC3E}">
        <p14:creationId xmlns:p14="http://schemas.microsoft.com/office/powerpoint/2010/main" val="219925586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putty</a:t>
            </a:r>
            <a:endParaRPr lang="ko-KR" altLang="en-US" dirty="0"/>
          </a:p>
        </p:txBody>
      </p:sp>
      <p:sp>
        <p:nvSpPr>
          <p:cNvPr id="3" name="내용 개체 틀 2"/>
          <p:cNvSpPr>
            <a:spLocks noGrp="1"/>
          </p:cNvSpPr>
          <p:nvPr>
            <p:ph idx="1"/>
          </p:nvPr>
        </p:nvSpPr>
        <p:spPr>
          <a:xfrm>
            <a:off x="802386" y="1360170"/>
            <a:ext cx="10741914" cy="5128312"/>
          </a:xfrm>
        </p:spPr>
        <p:txBody>
          <a:bodyPr>
            <a:normAutofit lnSpcReduction="10000"/>
          </a:bodyPr>
          <a:lstStyle/>
          <a:p>
            <a:r>
              <a:rPr lang="en-US" altLang="ko-KR" dirty="0" smtClean="0"/>
              <a:t>Download putty : www.putty.org</a:t>
            </a:r>
          </a:p>
          <a:p>
            <a:pPr lvl="1"/>
            <a:r>
              <a:rPr lang="en-US" altLang="ko-KR" dirty="0">
                <a:hlinkClick r:id="rId3"/>
              </a:rPr>
              <a:t>https://www.chiark.greenend.org.uk/~</a:t>
            </a:r>
            <a:r>
              <a:rPr lang="en-US" altLang="ko-KR" dirty="0" smtClean="0">
                <a:hlinkClick r:id="rId3"/>
              </a:rPr>
              <a:t>sgtatham/putty/latest.html</a:t>
            </a:r>
            <a:endParaRPr lang="en-US" altLang="ko-KR" dirty="0" smtClean="0"/>
          </a:p>
          <a:p>
            <a:pPr lvl="1"/>
            <a:r>
              <a:rPr lang="en-US" altLang="ko-KR" dirty="0" smtClean="0"/>
              <a:t>MSI(‘Windows Installer) – </a:t>
            </a:r>
            <a:r>
              <a:rPr lang="en-US" altLang="ko-KR" dirty="0" err="1" smtClean="0"/>
              <a:t>puttygen</a:t>
            </a:r>
            <a:endParaRPr lang="en-US" altLang="ko-KR" dirty="0" smtClean="0"/>
          </a:p>
          <a:p>
            <a:pPr lvl="1"/>
            <a:r>
              <a:rPr lang="en-US" altLang="ko-KR" dirty="0" smtClean="0"/>
              <a:t>Alternative binary files – putty.exe</a:t>
            </a:r>
          </a:p>
          <a:p>
            <a:r>
              <a:rPr lang="en-US" altLang="ko-KR" dirty="0" smtClean="0"/>
              <a:t>SSH </a:t>
            </a:r>
            <a:r>
              <a:rPr lang="ko-KR" altLang="en-US" dirty="0" smtClean="0"/>
              <a:t>연결</a:t>
            </a:r>
            <a:endParaRPr lang="en-US" altLang="ko-KR" dirty="0" smtClean="0"/>
          </a:p>
          <a:p>
            <a:pPr lvl="1" latinLnBrk="0"/>
            <a:r>
              <a:rPr lang="en-US" altLang="ko-KR" dirty="0"/>
              <a:t>p</a:t>
            </a:r>
            <a:r>
              <a:rPr lang="ko-KR" altLang="ko-KR" dirty="0" err="1" smtClean="0"/>
              <a:t>utty</a:t>
            </a:r>
            <a:r>
              <a:rPr lang="en-US" altLang="ko-KR" dirty="0" smtClean="0"/>
              <a:t>gen : .</a:t>
            </a:r>
            <a:r>
              <a:rPr lang="en-US" altLang="ko-KR" dirty="0" err="1" smtClean="0"/>
              <a:t>pem</a:t>
            </a:r>
            <a:r>
              <a:rPr lang="en-US" altLang="ko-KR" dirty="0" smtClean="0"/>
              <a:t> </a:t>
            </a:r>
            <a:r>
              <a:rPr lang="ko-KR" altLang="en-US" dirty="0" smtClean="0"/>
              <a:t>다운로드 </a:t>
            </a:r>
            <a:r>
              <a:rPr lang="en-US" altLang="ko-KR" dirty="0" smtClean="0">
                <a:sym typeface="Wingdings" panose="05000000000000000000" pitchFamily="2" charset="2"/>
              </a:rPr>
              <a:t> </a:t>
            </a:r>
            <a:r>
              <a:rPr lang="en-US" altLang="ko-KR" dirty="0" err="1" smtClean="0">
                <a:sym typeface="Wingdings" panose="05000000000000000000" pitchFamily="2" charset="2"/>
              </a:rPr>
              <a:t>ppk</a:t>
            </a:r>
            <a:r>
              <a:rPr lang="en-US" altLang="ko-KR" dirty="0" smtClean="0">
                <a:sym typeface="Wingdings" panose="05000000000000000000" pitchFamily="2" charset="2"/>
              </a:rPr>
              <a:t> </a:t>
            </a:r>
            <a:r>
              <a:rPr lang="ko-KR" altLang="en-US" dirty="0" smtClean="0">
                <a:sym typeface="Wingdings" panose="05000000000000000000" pitchFamily="2" charset="2"/>
              </a:rPr>
              <a:t>파일 생성</a:t>
            </a:r>
            <a:r>
              <a:rPr lang="ko-KR" altLang="ko-KR" dirty="0" smtClean="0"/>
              <a:t> </a:t>
            </a:r>
            <a:endParaRPr lang="ko-KR" altLang="ko-KR" dirty="0"/>
          </a:p>
          <a:p>
            <a:pPr lvl="1" latinLnBrk="0"/>
            <a:r>
              <a:rPr lang="en-US" altLang="ko-KR" dirty="0"/>
              <a:t>p</a:t>
            </a:r>
            <a:r>
              <a:rPr lang="en-US" altLang="ko-KR" dirty="0" smtClean="0"/>
              <a:t>utty </a:t>
            </a:r>
          </a:p>
          <a:p>
            <a:pPr lvl="3" latinLnBrk="0"/>
            <a:r>
              <a:rPr lang="ko-KR" altLang="ko-KR" dirty="0" smtClean="0"/>
              <a:t>Data </a:t>
            </a:r>
            <a:r>
              <a:rPr lang="ko-KR" altLang="ko-KR" dirty="0"/>
              <a:t>= ec2-user, </a:t>
            </a:r>
            <a:r>
              <a:rPr lang="ko-KR" altLang="ko-KR" dirty="0" err="1"/>
              <a:t>ubuntu</a:t>
            </a:r>
            <a:endParaRPr lang="ko-KR" altLang="ko-KR" dirty="0"/>
          </a:p>
          <a:p>
            <a:pPr lvl="3" latinLnBrk="0"/>
            <a:r>
              <a:rPr lang="ko-KR" altLang="ko-KR" dirty="0" err="1" smtClean="0"/>
              <a:t>Auth</a:t>
            </a:r>
            <a:r>
              <a:rPr lang="ko-KR" altLang="ko-KR" dirty="0" smtClean="0"/>
              <a:t> </a:t>
            </a:r>
            <a:r>
              <a:rPr lang="ko-KR" altLang="ko-KR" dirty="0"/>
              <a:t>: </a:t>
            </a:r>
            <a:r>
              <a:rPr lang="ko-KR" altLang="ko-KR" dirty="0" err="1" smtClean="0"/>
              <a:t>ppk</a:t>
            </a:r>
            <a:r>
              <a:rPr lang="en-US" altLang="ko-KR" dirty="0" smtClean="0"/>
              <a:t> </a:t>
            </a:r>
            <a:r>
              <a:rPr lang="ko-KR" altLang="en-US" dirty="0" smtClean="0"/>
              <a:t>파일</a:t>
            </a:r>
            <a:endParaRPr lang="ko-KR" altLang="ko-KR" dirty="0"/>
          </a:p>
          <a:p>
            <a:pPr lvl="1"/>
            <a:endParaRPr lang="en-US" altLang="ko-KR" dirty="0" smtClean="0"/>
          </a:p>
          <a:p>
            <a:pPr marL="0" indent="0">
              <a:buNone/>
            </a:pPr>
            <a:endParaRPr lang="ko-KR" altLang="en-US" dirty="0"/>
          </a:p>
        </p:txBody>
      </p:sp>
    </p:spTree>
    <p:extLst>
      <p:ext uri="{BB962C8B-B14F-4D97-AF65-F5344CB8AC3E}">
        <p14:creationId xmlns:p14="http://schemas.microsoft.com/office/powerpoint/2010/main" val="31377499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Python3 in VM </a:t>
            </a:r>
            <a:endParaRPr lang="ko-KR" altLang="en-US" dirty="0"/>
          </a:p>
        </p:txBody>
      </p:sp>
      <p:sp>
        <p:nvSpPr>
          <p:cNvPr id="5" name="내용 개체 틀 4"/>
          <p:cNvSpPr>
            <a:spLocks noGrp="1"/>
          </p:cNvSpPr>
          <p:nvPr>
            <p:ph sz="quarter" idx="10"/>
          </p:nvPr>
        </p:nvSpPr>
        <p:spPr>
          <a:xfrm>
            <a:off x="915276" y="1260243"/>
            <a:ext cx="10257940" cy="5403604"/>
          </a:xfrm>
        </p:spPr>
        <p:txBody>
          <a:bodyPr>
            <a:normAutofit fontScale="77500" lnSpcReduction="20000"/>
          </a:bodyPr>
          <a:lstStyle/>
          <a:p>
            <a:pPr latinLnBrk="0"/>
            <a:r>
              <a:rPr lang="en-US" altLang="ko-KR" dirty="0"/>
              <a:t>Download FileZilla Client for Windows (64bit</a:t>
            </a:r>
            <a:r>
              <a:rPr lang="en-US" altLang="ko-KR" dirty="0" smtClean="0"/>
              <a:t>)</a:t>
            </a:r>
          </a:p>
          <a:p>
            <a:pPr lvl="1" latinLnBrk="0"/>
            <a:r>
              <a:rPr lang="en-US" altLang="ko-KR" dirty="0" smtClean="0"/>
              <a:t>filezilla-project.org </a:t>
            </a:r>
            <a:r>
              <a:rPr lang="ko-KR" altLang="ko-KR" dirty="0"/>
              <a:t>›</a:t>
            </a:r>
            <a:r>
              <a:rPr lang="en-US" altLang="ko-KR" dirty="0"/>
              <a:t> download</a:t>
            </a:r>
            <a:endParaRPr lang="ko-KR" altLang="ko-KR" dirty="0"/>
          </a:p>
          <a:p>
            <a:pPr latinLnBrk="0"/>
            <a:r>
              <a:rPr lang="en-US" altLang="ko-KR" dirty="0"/>
              <a:t>In Ubuntu 18.04, </a:t>
            </a:r>
            <a:endParaRPr lang="en-US" altLang="ko-KR" dirty="0" smtClean="0"/>
          </a:p>
          <a:p>
            <a:pPr lvl="1" latinLnBrk="0"/>
            <a:r>
              <a:rPr lang="en-US" altLang="ko-KR" dirty="0" smtClean="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a:t>
            </a:r>
            <a:r>
              <a:rPr lang="en-US" altLang="ko-KR" dirty="0" smtClean="0"/>
              <a:t>pip3 </a:t>
            </a:r>
            <a:r>
              <a:rPr lang="en-US" altLang="ko-KR" dirty="0"/>
              <a:t>install  </a:t>
            </a:r>
            <a:r>
              <a:rPr lang="ko-KR" altLang="ko-KR" dirty="0" smtClean="0"/>
              <a:t>명령</a:t>
            </a:r>
            <a:r>
              <a:rPr lang="en-US" altLang="ko-KR" dirty="0" smtClean="0"/>
              <a:t> </a:t>
            </a:r>
            <a:r>
              <a:rPr lang="ko-KR" altLang="ko-KR" dirty="0" smtClean="0"/>
              <a:t>사용</a:t>
            </a:r>
            <a:endParaRPr lang="ko-KR" altLang="ko-KR" dirty="0"/>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a:t>
            </a:r>
            <a:r>
              <a:rPr lang="en-US" altLang="ko-KR" b="1" dirty="0" smtClean="0"/>
              <a:t>pip  // x</a:t>
            </a:r>
            <a:endParaRPr lang="ko-KR" altLang="ko-KR" dirty="0"/>
          </a:p>
          <a:p>
            <a:endParaRPr lang="ko-KR" altLang="en-US" dirty="0"/>
          </a:p>
        </p:txBody>
      </p:sp>
    </p:spTree>
    <p:extLst>
      <p:ext uri="{BB962C8B-B14F-4D97-AF65-F5344CB8AC3E}">
        <p14:creationId xmlns:p14="http://schemas.microsoft.com/office/powerpoint/2010/main" val="42474416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normAutofit/>
          </a:bodyPr>
          <a:lstStyle/>
          <a:p>
            <a:r>
              <a:rPr lang="en-US" altLang="ko" dirty="0"/>
              <a:t>&lt;html&gt;</a:t>
            </a:r>
            <a:endParaRPr lang="ko" altLang="en-US" dirty="0"/>
          </a:p>
          <a:p>
            <a:r>
              <a:rPr lang="ko" altLang="en-US" dirty="0"/>
              <a:t>	</a:t>
            </a:r>
            <a:r>
              <a:rPr lang="en-US" altLang="ko" dirty="0" smtClean="0"/>
              <a:t>&lt;</a:t>
            </a:r>
            <a:r>
              <a:rPr lang="en-US" altLang="ko" dirty="0"/>
              <a:t>body</a:t>
            </a:r>
            <a:r>
              <a:rPr lang="en-US" altLang="ko" dirty="0" smtClean="0"/>
              <a:t>&gt;</a:t>
            </a:r>
            <a:r>
              <a:rPr lang="pt-BR" altLang="ko" dirty="0" smtClean="0"/>
              <a:t>&lt;h1&gt;welcome  </a:t>
            </a:r>
            <a:r>
              <a:rPr lang="pt-BR" altLang="ko" dirty="0"/>
              <a:t>Azure  VM web page </a:t>
            </a:r>
            <a:r>
              <a:rPr lang="pt-BR" altLang="ko" dirty="0" smtClean="0"/>
              <a:t>!!&lt;/</a:t>
            </a:r>
            <a:r>
              <a:rPr lang="pt-BR" altLang="ko" dirty="0"/>
              <a:t>h1&gt;</a:t>
            </a:r>
            <a:endParaRPr lang="ko" altLang="en-US" dirty="0"/>
          </a:p>
          <a:p>
            <a:pPr lvl="1"/>
            <a:r>
              <a:rPr lang="en-US" altLang="ko" dirty="0"/>
              <a:t>&lt;/body&gt;</a:t>
            </a:r>
            <a:endParaRPr lang="ko" altLang="en-US" dirty="0"/>
          </a:p>
          <a:p>
            <a:r>
              <a:rPr lang="en-US" altLang="ko" dirty="0"/>
              <a:t>&lt;/html&gt; </a:t>
            </a:r>
            <a:endParaRPr lang="ko" altLang="en-US" dirty="0"/>
          </a:p>
          <a:p>
            <a:pPr lvl="1"/>
            <a:endParaRPr lang="ko-KR" altLang="en-US" dirty="0"/>
          </a:p>
        </p:txBody>
      </p:sp>
    </p:spTree>
    <p:extLst>
      <p:ext uri="{BB962C8B-B14F-4D97-AF65-F5344CB8AC3E}">
        <p14:creationId xmlns:p14="http://schemas.microsoft.com/office/powerpoint/2010/main" val="30739169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Azure </a:t>
            </a:r>
            <a:r>
              <a:rPr lang="en-US" altLang="ko-KR" dirty="0">
                <a:solidFill>
                  <a:srgbClr val="FF0000"/>
                </a:solidFill>
              </a:rPr>
              <a:t>CLI</a:t>
            </a:r>
          </a:p>
        </p:txBody>
      </p:sp>
      <p:sp>
        <p:nvSpPr>
          <p:cNvPr id="3" name="내용 개체 틀 2"/>
          <p:cNvSpPr>
            <a:spLocks noGrp="1"/>
          </p:cNvSpPr>
          <p:nvPr>
            <p:ph idx="1"/>
          </p:nvPr>
        </p:nvSpPr>
        <p:spPr>
          <a:xfrm>
            <a:off x="539495" y="1435607"/>
            <a:ext cx="11871407" cy="5322639"/>
          </a:xfrm>
        </p:spPr>
        <p:txBody>
          <a:bodyPr>
            <a:normAutofit/>
          </a:bodyPr>
          <a:lstStyle/>
          <a:p>
            <a:r>
              <a:rPr lang="en-US" altLang="ko-KR" dirty="0" err="1"/>
              <a:t>az</a:t>
            </a:r>
            <a:r>
              <a:rPr lang="en-US" altLang="ko-KR" dirty="0"/>
              <a:t> </a:t>
            </a:r>
            <a:r>
              <a:rPr lang="en-US" altLang="ko-KR" dirty="0" err="1"/>
              <a:t>webapp</a:t>
            </a:r>
            <a:r>
              <a:rPr lang="en-US" altLang="ko-KR" dirty="0"/>
              <a:t> create --resource-group &lt;group-name&gt; --plan &lt;plan-name&gt; --name &lt;app-name&gt; --runtime "&lt;runtime-flag&gt;" --deployment-local-</a:t>
            </a:r>
            <a:r>
              <a:rPr lang="en-US" altLang="ko-KR" dirty="0" err="1"/>
              <a:t>git</a:t>
            </a:r>
            <a:endParaRPr lang="ko-KR" altLang="en-US" dirty="0"/>
          </a:p>
          <a:p>
            <a:r>
              <a:rPr lang="en-US" altLang="ko-KR" dirty="0" err="1"/>
              <a:t>az</a:t>
            </a:r>
            <a:r>
              <a:rPr lang="en-US" altLang="ko-KR" dirty="0"/>
              <a:t> </a:t>
            </a:r>
            <a:r>
              <a:rPr lang="en-US" altLang="ko-KR" dirty="0" err="1"/>
              <a:t>webapp</a:t>
            </a:r>
            <a:r>
              <a:rPr lang="en-US" altLang="ko-KR" dirty="0"/>
              <a:t> deployment source </a:t>
            </a:r>
            <a:r>
              <a:rPr lang="en-US" altLang="ko-KR" dirty="0" err="1"/>
              <a:t>config</a:t>
            </a:r>
            <a:r>
              <a:rPr lang="en-US" altLang="ko-KR" dirty="0"/>
              <a:t>-local-</a:t>
            </a:r>
            <a:r>
              <a:rPr lang="en-US" altLang="ko-KR" dirty="0" err="1"/>
              <a:t>git</a:t>
            </a:r>
            <a:r>
              <a:rPr lang="en-US" altLang="ko-KR" dirty="0"/>
              <a:t> --name &lt;app-name&gt; --resource-group &lt;group-name&gt;</a:t>
            </a:r>
            <a:endParaRPr lang="ko-KR" altLang="en-US" dirty="0"/>
          </a:p>
          <a:p>
            <a:r>
              <a:rPr lang="en-US" altLang="ko-KR" dirty="0">
                <a:hlinkClick r:id="rId2"/>
              </a:rPr>
              <a:t>https://docs.microsoft.com/ko-kr/azure/app-service/deploy-local-git?tabs=cli</a:t>
            </a:r>
            <a:endParaRPr lang="ko-KR" altLang="en-US" dirty="0">
              <a:hlinkClick r:id="rId2"/>
            </a:endParaRPr>
          </a:p>
          <a:p>
            <a:pPr marL="0" indent="0">
              <a:buNone/>
            </a:pPr>
            <a:endParaRPr lang="en-US" altLang="ko-KR" dirty="0" smtClean="0"/>
          </a:p>
          <a:p>
            <a:r>
              <a:rPr lang="en-US" altLang="ko-KR" dirty="0" smtClean="0"/>
              <a:t>deploy</a:t>
            </a:r>
            <a:endParaRPr lang="en-US" altLang="ko-KR" dirty="0" smtClean="0">
              <a:solidFill>
                <a:srgbClr val="FF0000"/>
              </a:solidFill>
            </a:endParaRPr>
          </a:p>
          <a:p>
            <a:pPr lvl="1"/>
            <a:r>
              <a:rPr lang="en-US" altLang="ko-KR" dirty="0" err="1" smtClean="0">
                <a:solidFill>
                  <a:srgbClr val="FF0000"/>
                </a:solidFill>
              </a:rPr>
              <a:t>az</a:t>
            </a:r>
            <a:r>
              <a:rPr lang="en-US" altLang="ko-KR" dirty="0" smtClean="0">
                <a:solidFill>
                  <a:srgbClr val="FF0000"/>
                </a:solidFill>
              </a:rPr>
              <a:t> </a:t>
            </a:r>
            <a:r>
              <a:rPr lang="en-US" altLang="ko-KR" dirty="0" err="1">
                <a:solidFill>
                  <a:srgbClr val="FF0000"/>
                </a:solidFill>
              </a:rPr>
              <a:t>webapp</a:t>
            </a:r>
            <a:r>
              <a:rPr lang="en-US" altLang="ko-KR" dirty="0">
                <a:solidFill>
                  <a:srgbClr val="FF0000"/>
                </a:solidFill>
              </a:rPr>
              <a:t> deployment user set --user-name &lt;username&gt; --password &lt;password</a:t>
            </a:r>
            <a:r>
              <a:rPr lang="en-US" altLang="ko-KR" dirty="0" smtClean="0">
                <a:solidFill>
                  <a:srgbClr val="FF0000"/>
                </a:solidFill>
              </a:rPr>
              <a:t>&gt;</a:t>
            </a:r>
          </a:p>
          <a:p>
            <a:pPr lvl="1"/>
            <a:r>
              <a:rPr lang="en-US" altLang="ko-KR" dirty="0" err="1">
                <a:solidFill>
                  <a:srgbClr val="FF0000"/>
                </a:solidFill>
              </a:rPr>
              <a:t>az</a:t>
            </a:r>
            <a:r>
              <a:rPr lang="en-US" altLang="ko-KR" dirty="0">
                <a:solidFill>
                  <a:srgbClr val="FF0000"/>
                </a:solidFill>
              </a:rPr>
              <a:t> </a:t>
            </a:r>
            <a:r>
              <a:rPr lang="en-US" altLang="ko-KR" dirty="0" err="1">
                <a:solidFill>
                  <a:srgbClr val="FF0000"/>
                </a:solidFill>
              </a:rPr>
              <a:t>webapp</a:t>
            </a:r>
            <a:r>
              <a:rPr lang="en-US" altLang="ko-KR" dirty="0">
                <a:solidFill>
                  <a:srgbClr val="FF0000"/>
                </a:solidFill>
              </a:rPr>
              <a:t> deployment user set --user-name </a:t>
            </a:r>
            <a:r>
              <a:rPr lang="en-US" altLang="ko-KR" dirty="0" smtClean="0">
                <a:solidFill>
                  <a:srgbClr val="FF0000"/>
                </a:solidFill>
              </a:rPr>
              <a:t>cwro7777-</a:t>
            </a:r>
            <a:r>
              <a:rPr lang="en-US" altLang="ko-KR" dirty="0">
                <a:solidFill>
                  <a:srgbClr val="FF0000"/>
                </a:solidFill>
              </a:rPr>
              <a:t>-password </a:t>
            </a:r>
            <a:r>
              <a:rPr lang="en-US" altLang="ko-KR" dirty="0" smtClean="0">
                <a:solidFill>
                  <a:srgbClr val="FF0000"/>
                </a:solidFill>
              </a:rPr>
              <a:t>lotus@0605</a:t>
            </a:r>
          </a:p>
          <a:p>
            <a:pPr lvl="1"/>
            <a:r>
              <a:rPr lang="en-US" altLang="ko-KR" dirty="0" err="1"/>
              <a:t>az</a:t>
            </a:r>
            <a:r>
              <a:rPr lang="en-US" altLang="ko-KR" dirty="0"/>
              <a:t> </a:t>
            </a:r>
            <a:r>
              <a:rPr lang="en-US" altLang="ko-KR" dirty="0" err="1"/>
              <a:t>webapp</a:t>
            </a:r>
            <a:r>
              <a:rPr lang="en-US" altLang="ko-KR" dirty="0"/>
              <a:t> deployment source </a:t>
            </a:r>
            <a:r>
              <a:rPr lang="en-US" altLang="ko-KR" dirty="0" err="1"/>
              <a:t>config</a:t>
            </a:r>
            <a:r>
              <a:rPr lang="en-US" altLang="ko-KR" dirty="0"/>
              <a:t>-local-</a:t>
            </a:r>
            <a:r>
              <a:rPr lang="en-US" altLang="ko-KR" dirty="0" err="1"/>
              <a:t>git</a:t>
            </a:r>
            <a:r>
              <a:rPr lang="en-US" altLang="ko-KR" dirty="0"/>
              <a:t> --name &lt;</a:t>
            </a:r>
            <a:r>
              <a:rPr lang="en-US" altLang="ko-KR" dirty="0" err="1"/>
              <a:t>your_app_name</a:t>
            </a:r>
            <a:r>
              <a:rPr lang="en-US" altLang="ko-KR" dirty="0"/>
              <a:t>&gt;</a:t>
            </a:r>
            <a:endParaRPr lang="en-US" altLang="ko-KR" dirty="0" smtClean="0"/>
          </a:p>
          <a:p>
            <a:endParaRPr lang="en-US" altLang="ko-KR" dirty="0" smtClean="0"/>
          </a:p>
        </p:txBody>
      </p:sp>
    </p:spTree>
    <p:extLst>
      <p:ext uri="{BB962C8B-B14F-4D97-AF65-F5344CB8AC3E}">
        <p14:creationId xmlns:p14="http://schemas.microsoft.com/office/powerpoint/2010/main" val="179970174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sp>
        <p:nvSpPr>
          <p:cNvPr id="14" name="직사각형 13">
            <a:extLst>
              <a:ext uri="{FF2B5EF4-FFF2-40B4-BE49-F238E27FC236}">
                <a16:creationId xmlns:a16="http://schemas.microsoft.com/office/drawing/2014/main" id="{FB253996-9806-40AB-89EA-69B28BD22D4E}"/>
              </a:ext>
            </a:extLst>
          </p:cNvPr>
          <p:cNvSpPr/>
          <p:nvPr/>
        </p:nvSpPr>
        <p:spPr>
          <a:xfrm>
            <a:off x="35537" y="1794934"/>
            <a:ext cx="4837029" cy="46888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TextBox 14">
            <a:extLst>
              <a:ext uri="{FF2B5EF4-FFF2-40B4-BE49-F238E27FC236}">
                <a16:creationId xmlns:a16="http://schemas.microsoft.com/office/drawing/2014/main" id="{1EC64467-7DB3-4E18-9C95-D9A65B2E35BB}"/>
              </a:ext>
            </a:extLst>
          </p:cNvPr>
          <p:cNvSpPr txBox="1"/>
          <p:nvPr/>
        </p:nvSpPr>
        <p:spPr>
          <a:xfrm>
            <a:off x="841129" y="3213297"/>
            <a:ext cx="3912904" cy="2862322"/>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IoT</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Hub</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Stream Analytic</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Storage account</a:t>
            </a: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storage explorer</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raspberry pi simulator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grpSp>
        <p:nvGrpSpPr>
          <p:cNvPr id="16" name="그룹 15">
            <a:extLst>
              <a:ext uri="{FF2B5EF4-FFF2-40B4-BE49-F238E27FC236}">
                <a16:creationId xmlns:a16="http://schemas.microsoft.com/office/drawing/2014/main" id="{F868A564-5C93-444C-9BB7-66C25FFD4D94}"/>
              </a:ext>
            </a:extLst>
          </p:cNvPr>
          <p:cNvGrpSpPr/>
          <p:nvPr/>
        </p:nvGrpSpPr>
        <p:grpSpPr>
          <a:xfrm>
            <a:off x="448262" y="2352524"/>
            <a:ext cx="4515881" cy="550739"/>
            <a:chOff x="1129831" y="2705521"/>
            <a:chExt cx="4515881" cy="550739"/>
          </a:xfrm>
        </p:grpSpPr>
        <p:sp>
          <p:nvSpPr>
            <p:cNvPr id="17" name="TextBox 16">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a:solidFill>
                    <a:schemeClr val="bg1"/>
                  </a:solidFill>
                </a:rPr>
                <a:t>2</a:t>
              </a:r>
              <a:r>
                <a:rPr lang="en-US" altLang="ko-KR" sz="2800" b="1" dirty="0" smtClean="0">
                  <a:solidFill>
                    <a:schemeClr val="bg1"/>
                  </a:solidFill>
                </a:rPr>
                <a:t> </a:t>
              </a:r>
              <a:endParaRPr lang="ko-KR" altLang="en-US" sz="2800" b="1" dirty="0">
                <a:solidFill>
                  <a:schemeClr val="bg1"/>
                </a:solidFill>
              </a:endParaRPr>
            </a:p>
          </p:txBody>
        </p:sp>
        <p:sp>
          <p:nvSpPr>
            <p:cNvPr id="18" name="TextBox 17">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en-US" altLang="ko-KR" sz="2800" b="1" dirty="0" err="1" smtClean="0">
                  <a:solidFill>
                    <a:schemeClr val="bg1"/>
                  </a:solidFill>
                  <a:latin typeface="나눔스퀘어 ExtraBold" panose="020B0600000101010101" pitchFamily="50" charset="-127"/>
                  <a:ea typeface="나눔스퀘어 ExtraBold" panose="020B0600000101010101" pitchFamily="50" charset="-127"/>
                </a:rPr>
                <a:t>IoT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437249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smtClean="0">
                <a:solidFill>
                  <a:schemeClr val="bg1"/>
                </a:solidFill>
                <a:latin typeface="맑은 고딕" panose="020B0503020000020004" pitchFamily="50" charset="-127"/>
                <a:ea typeface="맑은 고딕" panose="020B0503020000020004" pitchFamily="50" charset="-127"/>
              </a:rPr>
              <a:t>Azure </a:t>
            </a:r>
            <a:r>
              <a:rPr lang="en-US" altLang="ko-KR" sz="4800" dirty="0" err="1" smtClean="0">
                <a:solidFill>
                  <a:schemeClr val="bg1"/>
                </a:solidFill>
                <a:latin typeface="맑은 고딕" panose="020B0503020000020004" pitchFamily="50" charset="-127"/>
                <a:ea typeface="맑은 고딕" panose="020B0503020000020004" pitchFamily="50" charset="-127"/>
              </a:rPr>
              <a:t>IoT</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lnSpcReduction="10000"/>
          </a:bodyPr>
          <a:lstStyle/>
          <a:p>
            <a:pPr marL="342900" indent="-342900">
              <a:buFont typeface="Wingdings" panose="05000000000000000000" pitchFamily="2" charset="2"/>
              <a:buChar char="§"/>
            </a:pPr>
            <a:r>
              <a:rPr lang="en-US" altLang="ko-KR" sz="2800" dirty="0" err="1" smtClean="0"/>
              <a:t>IoTHub</a:t>
            </a:r>
            <a:endParaRPr lang="en-US" altLang="ko-KR" sz="2800" dirty="0" smtClean="0"/>
          </a:p>
          <a:p>
            <a:pPr marL="342900" indent="-342900">
              <a:buFont typeface="Wingdings" panose="05000000000000000000" pitchFamily="2" charset="2"/>
              <a:buChar char="§"/>
            </a:pPr>
            <a:r>
              <a:rPr lang="en-US" altLang="ko-KR" sz="2800" dirty="0" smtClean="0"/>
              <a:t>Stream Analytic Jobs</a:t>
            </a:r>
          </a:p>
          <a:p>
            <a:pPr marL="342900" indent="-342900">
              <a:buFont typeface="Wingdings" panose="05000000000000000000" pitchFamily="2" charset="2"/>
              <a:buChar char="§"/>
            </a:pPr>
            <a:r>
              <a:rPr lang="en-US" altLang="ko-KR" sz="2800" dirty="0" err="1" smtClean="0"/>
              <a:t>IoT</a:t>
            </a:r>
            <a:r>
              <a:rPr lang="en-US" altLang="ko-KR" sz="2800" dirty="0" smtClean="0"/>
              <a:t> : </a:t>
            </a:r>
          </a:p>
          <a:p>
            <a:pPr marL="342900" indent="-342900">
              <a:buFont typeface="Wingdings" panose="05000000000000000000" pitchFamily="2" charset="2"/>
              <a:buChar char="§"/>
            </a:pPr>
            <a:r>
              <a:rPr lang="en-US" altLang="ko-KR" sz="2800" dirty="0" smtClean="0"/>
              <a:t>Storage Explorer</a:t>
            </a:r>
          </a:p>
          <a:p>
            <a:pPr marL="342900" indent="-342900">
              <a:buFont typeface="Wingdings" panose="05000000000000000000" pitchFamily="2" charset="2"/>
              <a:buChar char="§"/>
            </a:pPr>
            <a:r>
              <a:rPr lang="en-US" altLang="ko-KR" sz="2800" dirty="0" smtClean="0"/>
              <a:t>Storage Account</a:t>
            </a:r>
          </a:p>
          <a:p>
            <a:pPr marL="342900" indent="-342900">
              <a:buFont typeface="Wingdings" panose="05000000000000000000" pitchFamily="2" charset="2"/>
              <a:buChar char="§"/>
            </a:pPr>
            <a:r>
              <a:rPr lang="en-US" altLang="ko-KR" sz="2800" dirty="0" smtClean="0"/>
              <a:t>Power BI</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395889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smtClean="0">
                <a:solidFill>
                  <a:schemeClr val="bg1"/>
                </a:solidFill>
              </a:rPr>
              <a:t>Azure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ko-KR" altLang="en-US" sz="2800" b="1" dirty="0" err="1" smtClean="0">
                  <a:solidFill>
                    <a:schemeClr val="bg1"/>
                  </a:solidFill>
                  <a:latin typeface="나눔스퀘어 ExtraBold" panose="020B0600000101010101" pitchFamily="50" charset="-127"/>
                  <a:ea typeface="나눔스퀘어 ExtraBold" panose="020B0600000101010101" pitchFamily="50" charset="-127"/>
                </a:rPr>
                <a:t>클라우드</a:t>
              </a:r>
              <a:r>
                <a:rPr lang="ko-KR" altLang="en-US" sz="2800" b="1" dirty="0" smtClean="0">
                  <a:solidFill>
                    <a:schemeClr val="bg1"/>
                  </a:solidFill>
                  <a:latin typeface="나눔스퀘어 ExtraBold" panose="020B0600000101010101" pitchFamily="50" charset="-127"/>
                  <a:ea typeface="나눔스퀘어 ExtraBold" panose="020B0600000101010101" pitchFamily="50" charset="-127"/>
                </a:rPr>
                <a:t> 컴퓨팅 이해</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2716129" cy="523220"/>
            <a:chOff x="1191929" y="2733040"/>
            <a:chExt cx="2716129"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en-US" altLang="ko-KR" sz="2800" b="1" dirty="0" err="1" smtClean="0">
                  <a:solidFill>
                    <a:schemeClr val="bg1"/>
                  </a:solidFill>
                  <a:latin typeface="나눔스퀘어 ExtraBold" panose="020B0600000101010101" pitchFamily="50" charset="-127"/>
                  <a:ea typeface="나눔스퀘어 ExtraBold" panose="020B0600000101010101" pitchFamily="50" charset="-127"/>
                </a:rPr>
                <a:t>IoT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a:t>
              </a:r>
              <a:r>
                <a:rPr lang="en-US" altLang="ko-KR" sz="2800" b="1" dirty="0" smtClean="0">
                  <a:solidFill>
                    <a:schemeClr val="bg1"/>
                  </a:solidFill>
                </a:rPr>
                <a:t>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err="1" smtClean="0">
                  <a:solidFill>
                    <a:schemeClr val="bg1"/>
                  </a:solidFill>
                  <a:latin typeface="나눔스퀘어 ExtraBold" panose="020B0600000101010101" pitchFamily="50" charset="-127"/>
                  <a:ea typeface="나눔스퀘어 ExtraBold" panose="020B0600000101010101" pitchFamily="50" charset="-127"/>
                </a:rPr>
                <a:t>웹앱</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2542518" cy="562613"/>
            <a:chOff x="1191929" y="2693647"/>
            <a:chExt cx="2542518"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a:t>
              </a:r>
              <a:r>
                <a:rPr lang="en-US" altLang="ko-KR" sz="2800" b="1" dirty="0" smtClean="0">
                  <a:solidFill>
                    <a:schemeClr val="bg1"/>
                  </a:solidFill>
                </a:rPr>
                <a:t>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7" y="2693647"/>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smtClean="0">
                  <a:solidFill>
                    <a:schemeClr val="bg1"/>
                  </a:solidFill>
                  <a:latin typeface="나눔스퀘어 ExtraBold" panose="020B0600000101010101" pitchFamily="50" charset="-127"/>
                  <a:ea typeface="나눔스퀘어 ExtraBold" panose="020B0600000101010101" pitchFamily="50" charset="-127"/>
                </a:rPr>
                <a:t>함수</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4816" y="463463"/>
            <a:ext cx="9757775" cy="6394537"/>
          </a:xfrm>
          <a:prstGeom prst="rect">
            <a:avLst/>
          </a:prstGeom>
        </p:spPr>
      </p:pic>
    </p:spTree>
    <p:extLst>
      <p:ext uri="{BB962C8B-B14F-4D97-AF65-F5344CB8AC3E}">
        <p14:creationId xmlns:p14="http://schemas.microsoft.com/office/powerpoint/2010/main" val="34807207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586" y="1430154"/>
            <a:ext cx="10310109" cy="4770229"/>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878372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Azure </a:t>
            </a:r>
            <a:r>
              <a:rPr lang="en-US" altLang="ko-KR" dirty="0" err="1" smtClean="0"/>
              <a:t>IoT</a:t>
            </a:r>
            <a:endParaRPr lang="ko-KR" altLang="en-US" dirty="0"/>
          </a:p>
        </p:txBody>
      </p:sp>
      <p:sp>
        <p:nvSpPr>
          <p:cNvPr id="3" name="내용 개체 틀 2"/>
          <p:cNvSpPr>
            <a:spLocks noGrp="1"/>
          </p:cNvSpPr>
          <p:nvPr>
            <p:ph idx="1"/>
          </p:nvPr>
        </p:nvSpPr>
        <p:spPr/>
        <p:txBody>
          <a:bodyPr/>
          <a:lstStyle/>
          <a:p>
            <a:r>
              <a:rPr lang="en-US" altLang="ko-KR" dirty="0" err="1" smtClean="0"/>
              <a:t>IoT</a:t>
            </a:r>
            <a:r>
              <a:rPr lang="en-US" altLang="ko-KR" dirty="0" smtClean="0"/>
              <a:t> Hub</a:t>
            </a:r>
          </a:p>
          <a:p>
            <a:pPr lvl="1"/>
            <a:r>
              <a:rPr lang="en-US" altLang="ko-KR" dirty="0" smtClean="0"/>
              <a:t>PaaS</a:t>
            </a:r>
          </a:p>
          <a:p>
            <a:pPr lvl="1"/>
            <a:r>
              <a:rPr lang="en-US" altLang="ko-KR" dirty="0" smtClean="0"/>
              <a:t>Managed service for bidirectional communication with </a:t>
            </a:r>
            <a:r>
              <a:rPr lang="en-US" altLang="ko-KR" dirty="0" err="1" smtClean="0"/>
              <a:t>IoT</a:t>
            </a:r>
            <a:r>
              <a:rPr lang="en-US" altLang="ko-KR" dirty="0" smtClean="0"/>
              <a:t> devices</a:t>
            </a:r>
          </a:p>
          <a:p>
            <a:r>
              <a:rPr lang="en-US" altLang="ko-KR" dirty="0" err="1" smtClean="0"/>
              <a:t>IoT</a:t>
            </a:r>
            <a:r>
              <a:rPr lang="en-US" altLang="ko-KR" dirty="0" smtClean="0"/>
              <a:t> Central</a:t>
            </a:r>
          </a:p>
          <a:p>
            <a:pPr lvl="1"/>
            <a:r>
              <a:rPr lang="en-US" altLang="ko-KR" dirty="0" smtClean="0"/>
              <a:t>SaaS</a:t>
            </a:r>
          </a:p>
          <a:p>
            <a:pPr lvl="1"/>
            <a:r>
              <a:rPr lang="en-US" altLang="ko-KR" dirty="0" err="1" smtClean="0"/>
              <a:t>IoT</a:t>
            </a:r>
            <a:r>
              <a:rPr lang="en-US" altLang="ko-KR" dirty="0" smtClean="0"/>
              <a:t> </a:t>
            </a:r>
            <a:r>
              <a:rPr lang="en-US" altLang="ko-KR" dirty="0" err="1" smtClean="0"/>
              <a:t>appplicational</a:t>
            </a:r>
            <a:r>
              <a:rPr lang="en-US" altLang="ko-KR" dirty="0" smtClean="0"/>
              <a:t> platform, dozen of </a:t>
            </a:r>
            <a:r>
              <a:rPr lang="en-US" altLang="ko-KR" dirty="0" err="1" smtClean="0"/>
              <a:t>functionalitiespproach</a:t>
            </a:r>
            <a:endParaRPr lang="en-US" altLang="ko-KR" dirty="0" smtClean="0"/>
          </a:p>
          <a:p>
            <a:r>
              <a:rPr lang="en-US" altLang="ko-KR" dirty="0" smtClean="0"/>
              <a:t>Azure Sphere</a:t>
            </a:r>
          </a:p>
          <a:p>
            <a:pPr lvl="1"/>
            <a:r>
              <a:rPr lang="en-US" altLang="ko-KR" dirty="0" smtClean="0"/>
              <a:t>End-2-end approach for building secure </a:t>
            </a:r>
            <a:r>
              <a:rPr lang="en-US" altLang="ko-KR" dirty="0" err="1" smtClean="0"/>
              <a:t>IoT</a:t>
            </a:r>
            <a:r>
              <a:rPr lang="en-US" altLang="ko-KR" dirty="0" smtClean="0"/>
              <a:t> solutions</a:t>
            </a:r>
            <a:endParaRPr lang="ko-KR" altLang="en-US" dirty="0"/>
          </a:p>
        </p:txBody>
      </p:sp>
    </p:spTree>
    <p:extLst>
      <p:ext uri="{BB962C8B-B14F-4D97-AF65-F5344CB8AC3E}">
        <p14:creationId xmlns:p14="http://schemas.microsoft.com/office/powerpoint/2010/main" val="37069267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오른쪽 화살표 45"/>
          <p:cNvSpPr/>
          <p:nvPr/>
        </p:nvSpPr>
        <p:spPr>
          <a:xfrm>
            <a:off x="2928939" y="982246"/>
            <a:ext cx="8256727" cy="16192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제목 1"/>
          <p:cNvSpPr txBox="1">
            <a:spLocks/>
          </p:cNvSpPr>
          <p:nvPr/>
        </p:nvSpPr>
        <p:spPr>
          <a:xfrm>
            <a:off x="2641425" y="455170"/>
            <a:ext cx="5688623" cy="614461"/>
          </a:xfrm>
          <a:prstGeom prst="rect">
            <a:avLst/>
          </a:prstGeom>
        </p:spPr>
        <p:txBody>
          <a:bodyPr>
            <a:normAutofit/>
          </a:bodyPr>
          <a:lst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smtClean="0">
                <a:ln>
                  <a:noFill/>
                </a:ln>
                <a:solidFill>
                  <a:prstClr val="black"/>
                </a:solidFill>
                <a:effectLst/>
                <a:uLnTx/>
                <a:uFillTx/>
                <a:latin typeface="맑은 고딕" panose="020B0503020000020004" pitchFamily="50" charset="-127"/>
                <a:ea typeface="맑은 고딕" panose="020B0503020000020004" pitchFamily="50" charset="-127"/>
                <a:cs typeface="+mj-cs"/>
              </a:rPr>
              <a:t>Structure Model</a:t>
            </a:r>
            <a:endParaRPr kumimoji="0" lang="ko-KR" altLang="en-US" sz="2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j-cs"/>
            </a:endParaRPr>
          </a:p>
        </p:txBody>
      </p:sp>
      <p:sp>
        <p:nvSpPr>
          <p:cNvPr id="64" name="TextBox 1034"/>
          <p:cNvSpPr txBox="1"/>
          <p:nvPr/>
        </p:nvSpPr>
        <p:spPr>
          <a:xfrm>
            <a:off x="-33322" y="6446133"/>
            <a:ext cx="1812955"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Android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1034"/>
          <p:cNvSpPr txBox="1"/>
          <p:nvPr/>
        </p:nvSpPr>
        <p:spPr>
          <a:xfrm>
            <a:off x="-141596" y="2965353"/>
            <a:ext cx="1421014"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Sensor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module/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Gateway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181" y="4788663"/>
            <a:ext cx="955099" cy="670245"/>
          </a:xfrm>
          <a:prstGeom prst="rect">
            <a:avLst/>
          </a:prstGeom>
        </p:spPr>
      </p:pic>
      <p:sp>
        <p:nvSpPr>
          <p:cNvPr id="47" name="TextBox 1034"/>
          <p:cNvSpPr txBox="1"/>
          <p:nvPr/>
        </p:nvSpPr>
        <p:spPr>
          <a:xfrm>
            <a:off x="-262198" y="4534662"/>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Back-end Server</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3" name="그룹 2"/>
          <p:cNvGrpSpPr/>
          <p:nvPr/>
        </p:nvGrpSpPr>
        <p:grpSpPr>
          <a:xfrm>
            <a:off x="74023" y="1307802"/>
            <a:ext cx="11793393" cy="5415330"/>
            <a:chOff x="74023" y="1307802"/>
            <a:chExt cx="11793393" cy="5415330"/>
          </a:xfrm>
        </p:grpSpPr>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3886" y="2129705"/>
              <a:ext cx="1470134" cy="695566"/>
            </a:xfrm>
            <a:prstGeom prst="rect">
              <a:avLst/>
            </a:prstGeom>
          </p:spPr>
        </p:pic>
        <p:sp>
          <p:nvSpPr>
            <p:cNvPr id="16" name="Rectangle 27"/>
            <p:cNvSpPr>
              <a:spLocks noChangeArrowheads="1"/>
            </p:cNvSpPr>
            <p:nvPr/>
          </p:nvSpPr>
          <p:spPr bwMode="auto">
            <a:xfrm>
              <a:off x="3064202" y="2979007"/>
              <a:ext cx="1220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맑은 고딕" panose="020B0503020000020004" pitchFamily="34" charset="-127"/>
                  <a:cs typeface="+mn-cs"/>
                </a:rPr>
                <a:t>IoT</a:t>
              </a: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hub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Raw data</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38" name="Rectangle 27"/>
            <p:cNvSpPr>
              <a:spLocks noChangeArrowheads="1"/>
            </p:cNvSpPr>
            <p:nvPr/>
          </p:nvSpPr>
          <p:spPr bwMode="auto">
            <a:xfrm>
              <a:off x="1587194" y="2689268"/>
              <a:ext cx="85432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MQTT/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sensing data</a:t>
              </a:r>
              <a:endParaRPr kumimoji="0" lang="ko-KR" altLang="en-US"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40" name="그림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065" y="2246154"/>
              <a:ext cx="662609" cy="662609"/>
            </a:xfrm>
            <a:prstGeom prst="rect">
              <a:avLst/>
            </a:prstGeom>
          </p:spPr>
        </p:pic>
        <p:cxnSp>
          <p:nvCxnSpPr>
            <p:cNvPr id="41" name="직선 화살표 연결선 40"/>
            <p:cNvCxnSpPr/>
            <p:nvPr/>
          </p:nvCxnSpPr>
          <p:spPr>
            <a:xfrm flipV="1">
              <a:off x="1098923" y="2499425"/>
              <a:ext cx="1560622" cy="2744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582" y="5775041"/>
              <a:ext cx="763574" cy="763574"/>
            </a:xfrm>
            <a:prstGeom prst="rect">
              <a:avLst/>
            </a:prstGeom>
          </p:spPr>
        </p:pic>
        <p:sp>
          <p:nvSpPr>
            <p:cNvPr id="70" name="TextBox 1034"/>
            <p:cNvSpPr txBox="1"/>
            <p:nvPr/>
          </p:nvSpPr>
          <p:spPr>
            <a:xfrm>
              <a:off x="74023" y="5367941"/>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REST API</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74" name="꺾인 연결선 73"/>
            <p:cNvCxnSpPr/>
            <p:nvPr/>
          </p:nvCxnSpPr>
          <p:spPr>
            <a:xfrm rot="10800000" flipV="1">
              <a:off x="667155" y="4946293"/>
              <a:ext cx="1882176" cy="125432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3570597" y="2032579"/>
              <a:ext cx="8188940" cy="4265680"/>
              <a:chOff x="2436533" y="2307809"/>
              <a:chExt cx="8188940" cy="4265680"/>
            </a:xfrm>
          </p:grpSpPr>
          <p:pic>
            <p:nvPicPr>
              <p:cNvPr id="5" name="그림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000779" y="2312438"/>
                <a:ext cx="1355809" cy="757727"/>
              </a:xfrm>
              <a:prstGeom prst="rect">
                <a:avLst/>
              </a:prstGeom>
            </p:spPr>
          </p:pic>
          <p:pic>
            <p:nvPicPr>
              <p:cNvPr id="6" name="그림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6143" y="2433672"/>
                <a:ext cx="763176" cy="591146"/>
              </a:xfrm>
              <a:prstGeom prst="rect">
                <a:avLst/>
              </a:prstGeom>
            </p:spPr>
          </p:pic>
          <p:pic>
            <p:nvPicPr>
              <p:cNvPr id="7" name="그림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46902" y="2307809"/>
                <a:ext cx="1175477" cy="1009192"/>
              </a:xfrm>
              <a:prstGeom prst="rect">
                <a:avLst/>
              </a:prstGeom>
            </p:spPr>
          </p:pic>
          <p:sp>
            <p:nvSpPr>
              <p:cNvPr id="13" name="Rectangle 27"/>
              <p:cNvSpPr>
                <a:spLocks noChangeArrowheads="1"/>
              </p:cNvSpPr>
              <p:nvPr/>
            </p:nvSpPr>
            <p:spPr bwMode="auto">
              <a:xfrm>
                <a:off x="5886902" y="3330921"/>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function</a:t>
                </a:r>
                <a:endParaRPr kumimoji="0" lang="ko-KR" altLang="en-US"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4" name="Rectangle 27"/>
              <p:cNvSpPr>
                <a:spLocks noChangeArrowheads="1"/>
              </p:cNvSpPr>
              <p:nvPr/>
            </p:nvSpPr>
            <p:spPr bwMode="auto">
              <a:xfrm>
                <a:off x="4353173" y="3333152"/>
                <a:ext cx="15700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Blob storage/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Table, Raw </a:t>
                </a: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data</a:t>
                </a:r>
                <a:r>
                  <a:rPr kumimoji="0" lang="en-US" altLang="ko-KR"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a:t>
                </a:r>
                <a:endParaRPr kumimoji="0" lang="ko-KR" altLang="en-US"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5" name="Rectangle 27"/>
              <p:cNvSpPr>
                <a:spLocks noChangeArrowheads="1"/>
              </p:cNvSpPr>
              <p:nvPr/>
            </p:nvSpPr>
            <p:spPr bwMode="auto">
              <a:xfrm>
                <a:off x="3412885" y="3240583"/>
                <a:ext cx="81215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Stream Analytic</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25" name="오른쪽 화살표 24"/>
              <p:cNvSpPr/>
              <p:nvPr/>
            </p:nvSpPr>
            <p:spPr>
              <a:xfrm>
                <a:off x="4225035" y="2664068"/>
                <a:ext cx="22122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오른쪽 화살표 25"/>
              <p:cNvSpPr/>
              <p:nvPr/>
            </p:nvSpPr>
            <p:spPr>
              <a:xfrm>
                <a:off x="5506443" y="2616256"/>
                <a:ext cx="361950" cy="163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오른쪽 화살표 29"/>
              <p:cNvSpPr/>
              <p:nvPr/>
            </p:nvSpPr>
            <p:spPr>
              <a:xfrm>
                <a:off x="2916008" y="2655757"/>
                <a:ext cx="257326" cy="62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1" name="그룹 10"/>
              <p:cNvGrpSpPr/>
              <p:nvPr/>
            </p:nvGrpSpPr>
            <p:grpSpPr>
              <a:xfrm>
                <a:off x="5929043" y="5827744"/>
                <a:ext cx="1135477" cy="745745"/>
                <a:chOff x="7585661" y="5942154"/>
                <a:chExt cx="1135477" cy="745745"/>
              </a:xfrm>
            </p:grpSpPr>
            <p:sp>
              <p:nvSpPr>
                <p:cNvPr id="33" name="타원 32"/>
                <p:cNvSpPr/>
                <p:nvPr/>
              </p:nvSpPr>
              <p:spPr>
                <a:xfrm>
                  <a:off x="7585661" y="5942154"/>
                  <a:ext cx="1135477" cy="745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TextBox 33"/>
                <p:cNvSpPr txBox="1"/>
                <p:nvPr/>
              </p:nvSpPr>
              <p:spPr>
                <a:xfrm>
                  <a:off x="7840586" y="5969284"/>
                  <a:ext cx="6768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DataBase</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8" name="그림 47"/>
              <p:cNvPicPr>
                <a:picLocks noChangeAspect="1"/>
              </p:cNvPicPr>
              <p:nvPr/>
            </p:nvPicPr>
            <p:blipFill rotWithShape="1">
              <a:blip r:embed="rId10"/>
              <a:stretch>
                <a:fillRect/>
              </a:stretch>
            </p:blipFill>
            <p:spPr>
              <a:xfrm>
                <a:off x="9243193" y="2420510"/>
                <a:ext cx="1275484" cy="744303"/>
              </a:xfrm>
              <a:prstGeom prst="rect">
                <a:avLst/>
              </a:prstGeom>
            </p:spPr>
          </p:pic>
          <p:sp>
            <p:nvSpPr>
              <p:cNvPr id="50" name="Rectangle 27"/>
              <p:cNvSpPr>
                <a:spLocks noChangeArrowheads="1"/>
              </p:cNvSpPr>
              <p:nvPr/>
            </p:nvSpPr>
            <p:spPr bwMode="auto">
              <a:xfrm>
                <a:off x="9373607" y="3334507"/>
                <a:ext cx="1251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DASH board/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Visualization</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1276" y="4265945"/>
                <a:ext cx="1475644" cy="774713"/>
              </a:xfrm>
              <a:prstGeom prst="rect">
                <a:avLst/>
              </a:prstGeom>
            </p:spPr>
          </p:pic>
          <p:sp>
            <p:nvSpPr>
              <p:cNvPr id="39" name="TextBox 1034"/>
              <p:cNvSpPr txBox="1"/>
              <p:nvPr/>
            </p:nvSpPr>
            <p:spPr>
              <a:xfrm>
                <a:off x="5469589" y="4970958"/>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Machine learning</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42" name="직선 화살표 연결선 41"/>
              <p:cNvCxnSpPr/>
              <p:nvPr/>
            </p:nvCxnSpPr>
            <p:spPr>
              <a:xfrm>
                <a:off x="7064520" y="2780087"/>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a:off x="7118084" y="6200616"/>
                <a:ext cx="1976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a:off x="8541271" y="2771794"/>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6404782" y="3650722"/>
                <a:ext cx="20458" cy="63816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6479098" y="5294123"/>
                <a:ext cx="17683" cy="4636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그림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27611" y="4617167"/>
                <a:ext cx="1430801" cy="676956"/>
              </a:xfrm>
              <a:prstGeom prst="rect">
                <a:avLst/>
              </a:prstGeom>
            </p:spPr>
          </p:pic>
          <p:pic>
            <p:nvPicPr>
              <p:cNvPr id="57" name="그림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8817" y="2433672"/>
                <a:ext cx="1430801" cy="676956"/>
              </a:xfrm>
              <a:prstGeom prst="rect">
                <a:avLst/>
              </a:prstGeom>
            </p:spPr>
          </p:pic>
          <p:sp>
            <p:nvSpPr>
              <p:cNvPr id="58" name="TextBox 1034"/>
              <p:cNvSpPr txBox="1"/>
              <p:nvPr/>
            </p:nvSpPr>
            <p:spPr>
              <a:xfrm>
                <a:off x="2436533" y="5294123"/>
                <a:ext cx="2009723"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Web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/ASP.NET Web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TextBox 1034"/>
              <p:cNvSpPr txBox="1"/>
              <p:nvPr/>
            </p:nvSpPr>
            <p:spPr>
              <a:xfrm>
                <a:off x="7271040" y="3310173"/>
                <a:ext cx="1903883"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Web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60" name="꺾인 연결선 59"/>
              <p:cNvCxnSpPr/>
              <p:nvPr/>
            </p:nvCxnSpPr>
            <p:spPr>
              <a:xfrm rot="5400000" flipH="1" flipV="1">
                <a:off x="6447763" y="4488720"/>
                <a:ext cx="2597943" cy="84455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꺾인 연결선 76"/>
              <p:cNvCxnSpPr/>
              <p:nvPr/>
            </p:nvCxnSpPr>
            <p:spPr>
              <a:xfrm rot="10800000">
                <a:off x="4058412" y="4955645"/>
                <a:ext cx="1788490" cy="1286508"/>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직사각형 78"/>
            <p:cNvSpPr/>
            <p:nvPr/>
          </p:nvSpPr>
          <p:spPr>
            <a:xfrm>
              <a:off x="2820098" y="1814416"/>
              <a:ext cx="9047318" cy="4908716"/>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TextBox 1034"/>
            <p:cNvSpPr txBox="1"/>
            <p:nvPr/>
          </p:nvSpPr>
          <p:spPr>
            <a:xfrm>
              <a:off x="4446256" y="1307802"/>
              <a:ext cx="462768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srgbClr val="ED7D31"/>
                  </a:solidFill>
                  <a:effectLst/>
                  <a:uLnTx/>
                  <a:uFillTx/>
                  <a:latin typeface="Segoe UI"/>
                  <a:ea typeface="+mn-ea"/>
                  <a:cs typeface="+mn-cs"/>
                </a:rPr>
                <a:t>Azure cloud platform</a:t>
              </a:r>
              <a:endParaRPr kumimoji="0" lang="en-US" altLang="ko-KR" sz="1800" b="1" i="0" u="none" strike="noStrike" kern="1200" cap="none" spc="0" normalizeH="0" baseline="0" noProof="0" dirty="0">
                <a:ln>
                  <a:noFill/>
                </a:ln>
                <a:solidFill>
                  <a:srgbClr val="ED7D31"/>
                </a:solidFill>
                <a:effectLst/>
                <a:uLnTx/>
                <a:uFillTx/>
                <a:latin typeface="Segoe UI"/>
                <a:ea typeface="+mn-ea"/>
                <a:cs typeface="+mn-cs"/>
              </a:endParaRPr>
            </a:p>
          </p:txBody>
        </p:sp>
        <p:sp>
          <p:nvSpPr>
            <p:cNvPr id="44" name="TextBox 1034"/>
            <p:cNvSpPr txBox="1"/>
            <p:nvPr/>
          </p:nvSpPr>
          <p:spPr>
            <a:xfrm>
              <a:off x="7940135" y="6112376"/>
              <a:ext cx="2720937"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Cosmos DB/NoSQL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a:t>
              </a:r>
              <a:r>
                <a:rPr kumimoji="0" lang="en-US" altLang="ko-KR" sz="1500" b="0" i="0" u="none" strike="noStrike" kern="1200" cap="none" spc="0" normalizeH="0" baseline="0" noProof="0" dirty="0" err="1" smtClean="0">
                  <a:ln>
                    <a:noFill/>
                  </a:ln>
                  <a:solidFill>
                    <a:prstClr val="black"/>
                  </a:solidFill>
                  <a:effectLst/>
                  <a:uLnTx/>
                  <a:uFillTx/>
                  <a:latin typeface="Segoe UI"/>
                  <a:ea typeface="+mn-ea"/>
                  <a:cs typeface="+mn-cs"/>
                </a:rPr>
                <a:t>Redis</a:t>
              </a: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/MySQL </a:t>
              </a: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8" name="직선 화살표 연결선 7"/>
            <p:cNvCxnSpPr/>
            <p:nvPr/>
          </p:nvCxnSpPr>
          <p:spPr>
            <a:xfrm flipH="1">
              <a:off x="491369" y="5018893"/>
              <a:ext cx="1015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endCxn id="54" idx="0"/>
            </p:cNvCxnSpPr>
            <p:nvPr/>
          </p:nvCxnSpPr>
          <p:spPr>
            <a:xfrm>
              <a:off x="388368" y="5529523"/>
              <a:ext cx="103001" cy="24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72204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p:nvPr/>
        </p:nvPicPr>
        <p:blipFill>
          <a:blip r:embed="rId2"/>
          <a:stretch>
            <a:fillRect/>
          </a:stretch>
        </p:blipFill>
        <p:spPr>
          <a:xfrm>
            <a:off x="613775" y="1445750"/>
            <a:ext cx="7402882" cy="5092835"/>
          </a:xfrm>
          <a:prstGeom prst="rect">
            <a:avLst/>
          </a:prstGeom>
        </p:spPr>
      </p:pic>
      <p:sp>
        <p:nvSpPr>
          <p:cNvPr id="3" name="TextBox 2"/>
          <p:cNvSpPr txBox="1"/>
          <p:nvPr/>
        </p:nvSpPr>
        <p:spPr>
          <a:xfrm>
            <a:off x="2217107" y="538619"/>
            <a:ext cx="74780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Sphere Module ( </a:t>
            </a:r>
            <a:r>
              <a:rPr kumimoji="0" lang="ko-KR" altLang="en-US"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리커시브소프트</a:t>
            </a:r>
            <a:r>
              <a:rPr kumimoji="0" lang="ko-KR" altLang="en-US" sz="2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주</a:t>
            </a:r>
            <a:r>
              <a:rPr kumimoji="0" lang="en-US" altLang="ko-KR" sz="2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8567803" y="1816274"/>
            <a:ext cx="3720230" cy="31700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Azure Sphere + BLE 5.0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모듈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smtClean="0">
                <a:ln>
                  <a:noFill/>
                </a:ln>
                <a:solidFill>
                  <a:prstClr val="black"/>
                </a:solidFill>
                <a:effectLst/>
                <a:uLnTx/>
                <a:uFillTx/>
                <a:latin typeface="Segoe UI"/>
                <a:ea typeface="+mn-ea"/>
                <a:cs typeface="+mn-cs"/>
              </a:rPr>
              <a:t>PDM </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MIC 2</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개</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err="1">
                <a:ln>
                  <a:noFill/>
                </a:ln>
                <a:solidFill>
                  <a:prstClr val="black"/>
                </a:solidFill>
                <a:effectLst/>
                <a:uLnTx/>
                <a:uFillTx/>
                <a:latin typeface="Segoe UI"/>
                <a:ea typeface="+mn-ea"/>
                <a:cs typeface="+mn-cs"/>
              </a:rPr>
              <a:t>부저</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9Axis IMU Sensor,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온</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습도</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기압 센서 설치</a:t>
            </a:r>
            <a:r>
              <a:rPr kumimoji="0" lang="en-US" altLang="ko-KR" sz="2000" b="0" i="0" u="none" strike="noStrike" kern="1200" cap="none" spc="0" normalizeH="0" baseline="0" noProof="0" dirty="0" smtClean="0">
                <a:ln>
                  <a:noFill/>
                </a:ln>
                <a:solidFill>
                  <a:prstClr val="black"/>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2000" b="0" i="0" u="none" strike="noStrike" kern="1200" cap="none" spc="0" normalizeH="0" baseline="0" noProof="0" dirty="0" smtClean="0">
                <a:ln>
                  <a:noFill/>
                </a:ln>
                <a:solidFill>
                  <a:prstClr val="black"/>
                </a:solidFill>
                <a:effectLst/>
                <a:uLnTx/>
                <a:uFillTx/>
                <a:latin typeface="Segoe UI"/>
                <a:ea typeface="+mn-ea"/>
                <a:cs typeface="+mn-cs"/>
              </a:rPr>
              <a:t>모든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센서 </a:t>
            </a:r>
            <a:r>
              <a:rPr kumimoji="0" lang="ko-KR" altLang="en-US" sz="2000" b="0" i="0" u="none" strike="noStrike" kern="1200" cap="none" spc="0" normalizeH="0" baseline="0" noProof="0" dirty="0" smtClean="0">
                <a:ln>
                  <a:noFill/>
                </a:ln>
                <a:solidFill>
                  <a:prstClr val="black"/>
                </a:solidFill>
                <a:effectLst/>
                <a:uLnTx/>
                <a:uFillTx/>
                <a:latin typeface="Segoe UI"/>
                <a:ea typeface="+mn-ea"/>
                <a:cs typeface="+mn-cs"/>
              </a:rPr>
              <a:t>데이터 </a:t>
            </a:r>
            <a:r>
              <a:rPr kumimoji="0" lang="ko-KR" altLang="en-US" sz="2000" b="0" i="0" u="none" strike="noStrike" kern="1200" cap="none" spc="0" normalizeH="0" baseline="0" noProof="0" dirty="0" err="1">
                <a:ln>
                  <a:noFill/>
                </a:ln>
                <a:solidFill>
                  <a:prstClr val="black"/>
                </a:solidFill>
                <a:effectLst/>
                <a:uLnTx/>
                <a:uFillTx/>
                <a:latin typeface="Segoe UI"/>
                <a:ea typeface="+mn-ea"/>
                <a:cs typeface="+mn-cs"/>
              </a:rPr>
              <a:t>클라우드로</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 전송하여 </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Anomaly </a:t>
            </a:r>
            <a:r>
              <a:rPr kumimoji="0" lang="en-US" altLang="ko-KR" sz="2000" b="0" i="0" u="none" strike="noStrike" kern="1200" cap="none" spc="0" normalizeH="0" baseline="0" noProof="0" dirty="0" smtClean="0">
                <a:ln>
                  <a:noFill/>
                </a:ln>
                <a:solidFill>
                  <a:prstClr val="black"/>
                </a:solidFill>
                <a:effectLst/>
                <a:uLnTx/>
                <a:uFillTx/>
                <a:latin typeface="Segoe UI"/>
                <a:ea typeface="+mn-ea"/>
                <a:cs typeface="+mn-cs"/>
              </a:rPr>
              <a:t>Detection</a:t>
            </a:r>
            <a:r>
              <a:rPr kumimoji="0" lang="ko-KR" altLang="en-US" sz="2000" b="0" i="0" u="none" strike="noStrike" kern="1200" cap="none" spc="0" normalizeH="0" baseline="0" noProof="0" dirty="0" smtClean="0">
                <a:ln>
                  <a:noFill/>
                </a:ln>
                <a:solidFill>
                  <a:prstClr val="black"/>
                </a:solidFill>
                <a:effectLst/>
                <a:uLnTx/>
                <a:uFillTx/>
                <a:latin typeface="Segoe UI"/>
                <a:ea typeface="+mn-ea"/>
                <a:cs typeface="+mn-cs"/>
              </a:rPr>
              <a:t> 가능</a:t>
            </a:r>
            <a:r>
              <a:rPr kumimoji="0" lang="en-US" altLang="ko-KR" sz="2000" b="0" i="0" u="none" strike="noStrike" kern="1200" cap="none" spc="0" normalizeH="0" baseline="0" noProof="0" dirty="0" smtClean="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smtClean="0">
                <a:ln>
                  <a:noFill/>
                </a:ln>
                <a:solidFill>
                  <a:prstClr val="black"/>
                </a:solidFill>
                <a:effectLst/>
                <a:uLnTx/>
                <a:uFillTx/>
                <a:latin typeface="Segoe UI"/>
                <a:ea typeface="+mn-ea"/>
                <a:cs typeface="+mn-cs"/>
              </a:rPr>
              <a:t>지속적인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데이터 수집 및 제어 가능</a:t>
            </a:r>
            <a:br>
              <a:rPr kumimoji="0" lang="ko-KR" altLang="en-US" sz="2000" b="0" i="0" u="none" strike="noStrike" kern="1200" cap="none" spc="0" normalizeH="0" baseline="0" noProof="0" dirty="0">
                <a:ln>
                  <a:noFill/>
                </a:ln>
                <a:solidFill>
                  <a:prstClr val="black"/>
                </a:solidFill>
                <a:effectLst/>
                <a:uLnTx/>
                <a:uFillTx/>
                <a:latin typeface="Segoe UI"/>
                <a:ea typeface="+mn-ea"/>
                <a:cs typeface="+mn-cs"/>
              </a:rPr>
            </a:br>
            <a:endParaRPr kumimoji="0" lang="ko-KR" altLang="en-US" sz="20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00249222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 dirty="0"/>
              <a:t>Azure </a:t>
            </a:r>
            <a:r>
              <a:rPr lang="en-US" altLang="ko" dirty="0" err="1"/>
              <a:t>IoT</a:t>
            </a:r>
            <a:r>
              <a:rPr lang="en-US" altLang="ko" dirty="0"/>
              <a:t> Hub</a:t>
            </a:r>
            <a:endParaRPr lang="ko-KR" altLang="en-US" dirty="0"/>
          </a:p>
        </p:txBody>
      </p:sp>
      <p:sp>
        <p:nvSpPr>
          <p:cNvPr id="3" name="내용 개체 틀 2"/>
          <p:cNvSpPr>
            <a:spLocks noGrp="1"/>
          </p:cNvSpPr>
          <p:nvPr>
            <p:ph sz="quarter" idx="10"/>
          </p:nvPr>
        </p:nvSpPr>
        <p:spPr/>
        <p:txBody>
          <a:bodyPr/>
          <a:lstStyle/>
          <a:p>
            <a:r>
              <a:rPr lang="en-US" altLang="ko" dirty="0"/>
              <a:t>streaming sensor data in real time with Azure </a:t>
            </a:r>
            <a:r>
              <a:rPr lang="en-US" altLang="ko" dirty="0" err="1"/>
              <a:t>IoT</a:t>
            </a:r>
            <a:r>
              <a:rPr lang="en-US" altLang="ko" dirty="0"/>
              <a:t> Hub</a:t>
            </a:r>
            <a:endParaRPr lang="ko" altLang="en-US" dirty="0"/>
          </a:p>
          <a:p>
            <a:pPr lvl="1"/>
            <a:r>
              <a:rPr lang="en-US" altLang="ko" dirty="0">
                <a:hlinkClick r:id="rId2"/>
              </a:rPr>
              <a:t>https://</a:t>
            </a:r>
            <a:r>
              <a:rPr lang="en-US" altLang="ko" dirty="0" smtClean="0">
                <a:hlinkClick r:id="rId2"/>
              </a:rPr>
              <a:t>www.taygan.co/blog/2018/03/12/streaming-sensor-data-in-real-time-with-azure-iot-hub</a:t>
            </a:r>
          </a:p>
          <a:p>
            <a:pPr lvl="1"/>
            <a:endParaRPr lang="ko" altLang="en-US" dirty="0">
              <a:hlinkClick r:id="rId2"/>
            </a:endParaRPr>
          </a:p>
          <a:p>
            <a:endParaRPr lang="ko-KR" altLang="en-US" dirty="0"/>
          </a:p>
        </p:txBody>
      </p:sp>
    </p:spTree>
    <p:extLst>
      <p:ext uri="{BB962C8B-B14F-4D97-AF65-F5344CB8AC3E}">
        <p14:creationId xmlns:p14="http://schemas.microsoft.com/office/powerpoint/2010/main" val="7908754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083" y="1466514"/>
            <a:ext cx="10258816" cy="4809026"/>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397033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500" y="1453019"/>
            <a:ext cx="9920612" cy="4647156"/>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871846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348" y="1923972"/>
            <a:ext cx="9432099" cy="4351568"/>
          </a:xfrm>
          <a:prstGeom prst="rect">
            <a:avLst/>
          </a:prstGeom>
        </p:spPr>
      </p:pic>
      <p:sp>
        <p:nvSpPr>
          <p:cNvPr id="3" name="TextBox 2"/>
          <p:cNvSpPr txBox="1"/>
          <p:nvPr/>
        </p:nvSpPr>
        <p:spPr>
          <a:xfrm>
            <a:off x="4809993" y="663879"/>
            <a:ext cx="577449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r>
              <a:rPr kumimoji="0" lang="en-US" altLang="ko-KR"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 Storage account</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10709754" y="4772416"/>
            <a:ext cx="126512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Storage explorer</a:t>
            </a:r>
            <a:endParaRPr kumimoji="0" lang="ko-KR" altLang="en-US" sz="20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741921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384" y="1301640"/>
            <a:ext cx="9006213" cy="5086634"/>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596883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smtClean="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ko-KR" altLang="en-US" sz="2800" b="1" dirty="0" err="1" smtClean="0">
                  <a:solidFill>
                    <a:schemeClr val="bg1"/>
                  </a:solidFill>
                  <a:latin typeface="나눔스퀘어 ExtraBold" panose="020B0600000101010101" pitchFamily="50" charset="-127"/>
                  <a:ea typeface="나눔스퀘어 ExtraBold" panose="020B0600000101010101" pitchFamily="50" charset="-127"/>
                </a:rPr>
                <a:t>클라우드</a:t>
              </a:r>
              <a:r>
                <a:rPr lang="ko-KR" altLang="en-US" sz="2800" b="1" dirty="0" smtClean="0">
                  <a:solidFill>
                    <a:schemeClr val="bg1"/>
                  </a:solidFill>
                  <a:latin typeface="나눔스퀘어 ExtraBold" panose="020B0600000101010101" pitchFamily="50" charset="-127"/>
                  <a:ea typeface="나눔스퀘어 ExtraBold" panose="020B0600000101010101" pitchFamily="50" charset="-127"/>
                </a:rPr>
                <a:t> 컴퓨팅 이해</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플랫폼 서비스</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자격증</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요금제</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VM</a:t>
            </a: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platform</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VM,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제목 2"/>
          <p:cNvSpPr txBox="1">
            <a:spLocks/>
          </p:cNvSpPr>
          <p:nvPr/>
        </p:nvSpPr>
        <p:spPr>
          <a:xfrm>
            <a:off x="231489" y="240073"/>
            <a:ext cx="11582400" cy="716997"/>
          </a:xfrm>
          <a:prstGeom prst="rect">
            <a:avLst/>
          </a:prstGeom>
        </p:spPr>
        <p:txBody>
          <a:bodyPr/>
          <a:lstStyle>
            <a:lvl1pPr algn="l" defTabSz="685800" rtl="0" eaLnBrk="1" latinLnBrk="1"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1" lang="ko-KR" altLang="en-US" sz="4000" b="1" i="0" u="none" strike="noStrike" kern="1200" cap="none" spc="0" normalizeH="0" baseline="0" noProof="0" dirty="0">
                <a:ln>
                  <a:noFill/>
                </a:ln>
                <a:solidFill>
                  <a:prstClr val="black"/>
                </a:solidFill>
                <a:effectLst/>
                <a:uLnTx/>
                <a:uFillTx/>
                <a:latin typeface="Segoe UI Light"/>
                <a:ea typeface="+mj-ea"/>
                <a:cs typeface="+mj-cs"/>
              </a:rPr>
              <a:t>저장소 계정</a:t>
            </a:r>
          </a:p>
        </p:txBody>
      </p:sp>
      <p:sp>
        <p:nvSpPr>
          <p:cNvPr id="4" name="모서리가 둥근 직사각형 26"/>
          <p:cNvSpPr/>
          <p:nvPr/>
        </p:nvSpPr>
        <p:spPr bwMode="auto">
          <a:xfrm>
            <a:off x="3470492" y="1916674"/>
            <a:ext cx="2913120"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모서리가 둥근 직사각형 26"/>
          <p:cNvSpPr/>
          <p:nvPr/>
        </p:nvSpPr>
        <p:spPr bwMode="auto">
          <a:xfrm>
            <a:off x="7504403" y="1916674"/>
            <a:ext cx="3286365"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a:picLocks noChangeAspect="1"/>
          </p:cNvPicPr>
          <p:nvPr/>
        </p:nvPicPr>
        <p:blipFill>
          <a:blip r:embed="rId3"/>
          <a:stretch>
            <a:fillRect/>
          </a:stretch>
        </p:blipFill>
        <p:spPr>
          <a:xfrm>
            <a:off x="4277422" y="2115379"/>
            <a:ext cx="1045829" cy="1045829"/>
          </a:xfrm>
          <a:prstGeom prst="rect">
            <a:avLst/>
          </a:prstGeom>
        </p:spPr>
      </p:pic>
      <p:pic>
        <p:nvPicPr>
          <p:cNvPr id="7" name="Picture 6"/>
          <p:cNvPicPr>
            <a:picLocks noChangeAspect="1"/>
          </p:cNvPicPr>
          <p:nvPr/>
        </p:nvPicPr>
        <p:blipFill>
          <a:blip r:embed="rId4"/>
          <a:stretch>
            <a:fillRect/>
          </a:stretch>
        </p:blipFill>
        <p:spPr>
          <a:xfrm>
            <a:off x="4277422" y="3235910"/>
            <a:ext cx="1045829" cy="1045829"/>
          </a:xfrm>
          <a:prstGeom prst="rect">
            <a:avLst/>
          </a:prstGeom>
        </p:spPr>
      </p:pic>
      <p:pic>
        <p:nvPicPr>
          <p:cNvPr id="8" name="Picture 7"/>
          <p:cNvPicPr>
            <a:picLocks noChangeAspect="1"/>
          </p:cNvPicPr>
          <p:nvPr/>
        </p:nvPicPr>
        <p:blipFill>
          <a:blip r:embed="rId5"/>
          <a:stretch>
            <a:fillRect/>
          </a:stretch>
        </p:blipFill>
        <p:spPr>
          <a:xfrm>
            <a:off x="4277423" y="4407264"/>
            <a:ext cx="1045829" cy="1045829"/>
          </a:xfrm>
          <a:prstGeom prst="rect">
            <a:avLst/>
          </a:prstGeom>
        </p:spPr>
      </p:pic>
      <p:pic>
        <p:nvPicPr>
          <p:cNvPr id="9" name="Picture 8"/>
          <p:cNvPicPr>
            <a:picLocks noChangeAspect="1"/>
          </p:cNvPicPr>
          <p:nvPr/>
        </p:nvPicPr>
        <p:blipFill>
          <a:blip r:embed="rId6"/>
          <a:stretch>
            <a:fillRect/>
          </a:stretch>
        </p:blipFill>
        <p:spPr>
          <a:xfrm>
            <a:off x="4277423" y="5551674"/>
            <a:ext cx="1045829" cy="1045829"/>
          </a:xfrm>
          <a:prstGeom prst="rect">
            <a:avLst/>
          </a:prstGeom>
        </p:spPr>
      </p:pic>
      <p:pic>
        <p:nvPicPr>
          <p:cNvPr id="10" name="Picture 9"/>
          <p:cNvPicPr>
            <a:picLocks noChangeAspect="1"/>
          </p:cNvPicPr>
          <p:nvPr/>
        </p:nvPicPr>
        <p:blipFill>
          <a:blip r:embed="rId7"/>
          <a:stretch>
            <a:fillRect/>
          </a:stretch>
        </p:blipFill>
        <p:spPr>
          <a:xfrm>
            <a:off x="1005323" y="3784226"/>
            <a:ext cx="1045829" cy="1045829"/>
          </a:xfrm>
          <a:prstGeom prst="rect">
            <a:avLst/>
          </a:prstGeom>
        </p:spPr>
      </p:pic>
      <p:sp>
        <p:nvSpPr>
          <p:cNvPr id="11" name="TextBox 5"/>
          <p:cNvSpPr txBox="1"/>
          <p:nvPr/>
        </p:nvSpPr>
        <p:spPr>
          <a:xfrm>
            <a:off x="897983" y="4655249"/>
            <a:ext cx="127713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ko-KR" alt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구독</a:t>
            </a:r>
            <a:endPar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2" name="TextBox 5"/>
          <p:cNvSpPr txBox="1"/>
          <p:nvPr/>
        </p:nvSpPr>
        <p:spPr>
          <a:xfrm>
            <a:off x="5233755" y="2384843"/>
            <a:ext cx="122929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Container</a:t>
            </a:r>
          </a:p>
        </p:txBody>
      </p:sp>
      <p:sp>
        <p:nvSpPr>
          <p:cNvPr id="13" name="TextBox 5"/>
          <p:cNvSpPr txBox="1"/>
          <p:nvPr/>
        </p:nvSpPr>
        <p:spPr>
          <a:xfrm>
            <a:off x="5230691" y="3505373"/>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14" name="TextBox 5"/>
          <p:cNvSpPr txBox="1"/>
          <p:nvPr/>
        </p:nvSpPr>
        <p:spPr>
          <a:xfrm>
            <a:off x="5230690" y="4676729"/>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15" name="TextBox 5"/>
          <p:cNvSpPr txBox="1"/>
          <p:nvPr/>
        </p:nvSpPr>
        <p:spPr>
          <a:xfrm>
            <a:off x="5230690" y="5821137"/>
            <a:ext cx="824314"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Share</a:t>
            </a:r>
          </a:p>
        </p:txBody>
      </p:sp>
      <p:pic>
        <p:nvPicPr>
          <p:cNvPr id="16" name="Picture 2" descr="http://findicons.com/files/icons/1580/devine_icons_part_2/128/defult_tex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7318" y="2115379"/>
            <a:ext cx="1045305" cy="10453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cdn2.iconfinder.com/data/icons/windows-8-metro-style/128/databas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2019" y="3253418"/>
            <a:ext cx="970604" cy="9706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colby.id.au/files/sqs.png"/>
          <p:cNvPicPr>
            <a:picLocks noChangeAspect="1" noChangeArrowheads="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8101758" y="4588459"/>
            <a:ext cx="1045829" cy="6813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s://cdn0.iconfinder.com/data/icons/folder-line/512/folder_tree-128.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8644" y="5566103"/>
            <a:ext cx="1017355" cy="10173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5"/>
          <p:cNvSpPr txBox="1"/>
          <p:nvPr/>
        </p:nvSpPr>
        <p:spPr>
          <a:xfrm>
            <a:off x="9147587" y="2384843"/>
            <a:ext cx="847782"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Blobs</a:t>
            </a:r>
          </a:p>
        </p:txBody>
      </p:sp>
      <p:sp>
        <p:nvSpPr>
          <p:cNvPr id="21" name="TextBox 5"/>
          <p:cNvSpPr txBox="1"/>
          <p:nvPr/>
        </p:nvSpPr>
        <p:spPr>
          <a:xfrm>
            <a:off x="9144524" y="3505373"/>
            <a:ext cx="96941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Entities</a:t>
            </a:r>
          </a:p>
        </p:txBody>
      </p:sp>
      <p:sp>
        <p:nvSpPr>
          <p:cNvPr id="22" name="TextBox 5"/>
          <p:cNvSpPr txBox="1"/>
          <p:nvPr/>
        </p:nvSpPr>
        <p:spPr>
          <a:xfrm>
            <a:off x="9144523" y="4676729"/>
            <a:ext cx="1157161"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Messages</a:t>
            </a:r>
          </a:p>
        </p:txBody>
      </p:sp>
      <p:sp>
        <p:nvSpPr>
          <p:cNvPr id="23" name="TextBox 5"/>
          <p:cNvSpPr txBox="1"/>
          <p:nvPr/>
        </p:nvSpPr>
        <p:spPr>
          <a:xfrm>
            <a:off x="9144522" y="5626377"/>
            <a:ext cx="1327464" cy="800951"/>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Directories/</a:t>
            </a:r>
          </a:p>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Files</a:t>
            </a:r>
          </a:p>
        </p:txBody>
      </p:sp>
      <p:sp>
        <p:nvSpPr>
          <p:cNvPr id="24" name="TextBox 5"/>
          <p:cNvSpPr txBox="1"/>
          <p:nvPr/>
        </p:nvSpPr>
        <p:spPr>
          <a:xfrm>
            <a:off x="3881324" y="1964633"/>
            <a:ext cx="72916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Blob</a:t>
            </a:r>
          </a:p>
        </p:txBody>
      </p:sp>
      <p:sp>
        <p:nvSpPr>
          <p:cNvPr id="25" name="TextBox 5"/>
          <p:cNvSpPr txBox="1"/>
          <p:nvPr/>
        </p:nvSpPr>
        <p:spPr>
          <a:xfrm>
            <a:off x="3831439" y="3057684"/>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26" name="TextBox 5"/>
          <p:cNvSpPr txBox="1"/>
          <p:nvPr/>
        </p:nvSpPr>
        <p:spPr>
          <a:xfrm>
            <a:off x="3706658" y="4234896"/>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27" name="TextBox 5"/>
          <p:cNvSpPr txBox="1"/>
          <p:nvPr/>
        </p:nvSpPr>
        <p:spPr>
          <a:xfrm>
            <a:off x="3987709" y="5367675"/>
            <a:ext cx="647406"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a:t>
            </a:r>
          </a:p>
        </p:txBody>
      </p:sp>
      <p:cxnSp>
        <p:nvCxnSpPr>
          <p:cNvPr id="28" name="Straight Arrow Connector 27"/>
          <p:cNvCxnSpPr>
            <a:stCxn id="12" idx="3"/>
            <a:endCxn id="16" idx="1"/>
          </p:cNvCxnSpPr>
          <p:nvPr/>
        </p:nvCxnSpPr>
        <p:spPr>
          <a:xfrm flipV="1">
            <a:off x="6463052" y="2638033"/>
            <a:ext cx="1564266" cy="227"/>
          </a:xfrm>
          <a:prstGeom prst="straightConnector1">
            <a:avLst/>
          </a:prstGeom>
          <a:noFill/>
          <a:ln w="9525" cap="flat" cmpd="sng" algn="ctr">
            <a:solidFill>
              <a:srgbClr val="505050"/>
            </a:solidFill>
            <a:prstDash val="solid"/>
            <a:headEnd type="none"/>
            <a:tailEnd type="triangle"/>
          </a:ln>
          <a:effectLst/>
        </p:spPr>
      </p:cxnSp>
      <p:cxnSp>
        <p:nvCxnSpPr>
          <p:cNvPr id="29" name="Straight Arrow Connector 28"/>
          <p:cNvCxnSpPr/>
          <p:nvPr/>
        </p:nvCxnSpPr>
        <p:spPr>
          <a:xfrm flipV="1">
            <a:off x="6071527" y="3758824"/>
            <a:ext cx="1892952" cy="14384"/>
          </a:xfrm>
          <a:prstGeom prst="straightConnector1">
            <a:avLst/>
          </a:prstGeom>
          <a:noFill/>
          <a:ln w="9525" cap="flat" cmpd="sng" algn="ctr">
            <a:solidFill>
              <a:srgbClr val="505050"/>
            </a:solidFill>
            <a:prstDash val="solid"/>
            <a:headEnd type="none"/>
            <a:tailEnd type="triangle"/>
          </a:ln>
          <a:effectLst/>
        </p:spPr>
      </p:cxnSp>
      <p:cxnSp>
        <p:nvCxnSpPr>
          <p:cNvPr id="30" name="Straight Arrow Connector 29"/>
          <p:cNvCxnSpPr>
            <a:stCxn id="14" idx="3"/>
            <a:endCxn id="18" idx="1"/>
          </p:cNvCxnSpPr>
          <p:nvPr/>
        </p:nvCxnSpPr>
        <p:spPr>
          <a:xfrm flipV="1">
            <a:off x="6137783" y="4929147"/>
            <a:ext cx="1963975" cy="999"/>
          </a:xfrm>
          <a:prstGeom prst="straightConnector1">
            <a:avLst/>
          </a:prstGeom>
          <a:noFill/>
          <a:ln w="9525" cap="flat" cmpd="sng" algn="ctr">
            <a:solidFill>
              <a:srgbClr val="505050"/>
            </a:solidFill>
            <a:prstDash val="solid"/>
            <a:headEnd type="none"/>
            <a:tailEnd type="triangle"/>
          </a:ln>
          <a:effectLst/>
        </p:spPr>
      </p:cxnSp>
      <p:cxnSp>
        <p:nvCxnSpPr>
          <p:cNvPr id="31" name="Straight Arrow Connector 30"/>
          <p:cNvCxnSpPr>
            <a:stCxn id="15" idx="3"/>
            <a:endCxn id="19" idx="1"/>
          </p:cNvCxnSpPr>
          <p:nvPr/>
        </p:nvCxnSpPr>
        <p:spPr>
          <a:xfrm>
            <a:off x="6055004" y="6074554"/>
            <a:ext cx="2023640" cy="227"/>
          </a:xfrm>
          <a:prstGeom prst="straightConnector1">
            <a:avLst/>
          </a:prstGeom>
          <a:noFill/>
          <a:ln w="9525" cap="flat" cmpd="sng" algn="ctr">
            <a:solidFill>
              <a:srgbClr val="505050"/>
            </a:solidFill>
            <a:prstDash val="solid"/>
            <a:headEnd type="none"/>
            <a:tailEnd type="triangle"/>
          </a:ln>
          <a:effectLst/>
        </p:spPr>
      </p:cxnSp>
      <p:cxnSp>
        <p:nvCxnSpPr>
          <p:cNvPr id="32" name="Elbow Connector 21"/>
          <p:cNvCxnSpPr>
            <a:stCxn id="10" idx="3"/>
            <a:endCxn id="6" idx="1"/>
          </p:cNvCxnSpPr>
          <p:nvPr/>
        </p:nvCxnSpPr>
        <p:spPr>
          <a:xfrm flipV="1">
            <a:off x="2051154" y="2638294"/>
            <a:ext cx="2226269" cy="1668847"/>
          </a:xfrm>
          <a:prstGeom prst="bentConnector3">
            <a:avLst/>
          </a:prstGeom>
          <a:noFill/>
          <a:ln w="9525" cap="flat" cmpd="sng" algn="ctr">
            <a:solidFill>
              <a:srgbClr val="505050"/>
            </a:solidFill>
            <a:prstDash val="solid"/>
            <a:headEnd type="none"/>
            <a:tailEnd type="triangle"/>
          </a:ln>
          <a:effectLst/>
        </p:spPr>
      </p:cxnSp>
      <p:cxnSp>
        <p:nvCxnSpPr>
          <p:cNvPr id="33" name="Elbow Connector 55"/>
          <p:cNvCxnSpPr>
            <a:stCxn id="10" idx="3"/>
            <a:endCxn id="7" idx="1"/>
          </p:cNvCxnSpPr>
          <p:nvPr/>
        </p:nvCxnSpPr>
        <p:spPr>
          <a:xfrm flipV="1">
            <a:off x="2051154" y="3758825"/>
            <a:ext cx="2226269" cy="548316"/>
          </a:xfrm>
          <a:prstGeom prst="bentConnector3">
            <a:avLst/>
          </a:prstGeom>
          <a:noFill/>
          <a:ln w="9525" cap="flat" cmpd="sng" algn="ctr">
            <a:solidFill>
              <a:srgbClr val="505050"/>
            </a:solidFill>
            <a:prstDash val="solid"/>
            <a:headEnd type="none"/>
            <a:tailEnd type="triangle"/>
          </a:ln>
          <a:effectLst/>
        </p:spPr>
      </p:cxnSp>
      <p:cxnSp>
        <p:nvCxnSpPr>
          <p:cNvPr id="34" name="Elbow Connector 58"/>
          <p:cNvCxnSpPr>
            <a:stCxn id="10" idx="3"/>
            <a:endCxn id="8" idx="1"/>
          </p:cNvCxnSpPr>
          <p:nvPr/>
        </p:nvCxnSpPr>
        <p:spPr>
          <a:xfrm>
            <a:off x="2051153" y="4307141"/>
            <a:ext cx="2226271" cy="623039"/>
          </a:xfrm>
          <a:prstGeom prst="bentConnector3">
            <a:avLst/>
          </a:prstGeom>
          <a:noFill/>
          <a:ln w="9525" cap="flat" cmpd="sng" algn="ctr">
            <a:solidFill>
              <a:srgbClr val="505050"/>
            </a:solidFill>
            <a:prstDash val="solid"/>
            <a:headEnd type="none"/>
            <a:tailEnd type="triangle"/>
          </a:ln>
          <a:effectLst/>
        </p:spPr>
      </p:cxnSp>
      <p:cxnSp>
        <p:nvCxnSpPr>
          <p:cNvPr id="35" name="Elbow Connector 61"/>
          <p:cNvCxnSpPr>
            <a:stCxn id="10" idx="3"/>
            <a:endCxn id="9" idx="1"/>
          </p:cNvCxnSpPr>
          <p:nvPr/>
        </p:nvCxnSpPr>
        <p:spPr>
          <a:xfrm>
            <a:off x="2051153" y="4307140"/>
            <a:ext cx="2226271" cy="1767448"/>
          </a:xfrm>
          <a:prstGeom prst="bentConnector3">
            <a:avLst/>
          </a:prstGeom>
          <a:noFill/>
          <a:ln w="9525" cap="flat" cmpd="sng" algn="ctr">
            <a:solidFill>
              <a:srgbClr val="505050"/>
            </a:solidFill>
            <a:prstDash val="solid"/>
            <a:headEnd type="none"/>
            <a:tailEnd type="triangle"/>
          </a:ln>
          <a:effectLst/>
        </p:spPr>
      </p:cxnSp>
      <p:sp>
        <p:nvSpPr>
          <p:cNvPr id="40" name="TextBox 39"/>
          <p:cNvSpPr txBox="1"/>
          <p:nvPr/>
        </p:nvSpPr>
        <p:spPr>
          <a:xfrm>
            <a:off x="461133" y="1256130"/>
            <a:ext cx="84016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내구성</a:t>
            </a:r>
            <a:r>
              <a:rPr kumimoji="0" lang="en-US" altLang="ko-KR" sz="2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가용성 및 확장성이 뛰어난 클라우드 저장소 서비스</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918206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88" y="1540702"/>
            <a:ext cx="8230023" cy="4634630"/>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r>
              <a:rPr kumimoji="0" lang="en-US" altLang="ko-KR" sz="2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 power BI</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1402915" y="6274651"/>
            <a:ext cx="106345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srgbClr val="FF0000"/>
                </a:solidFill>
                <a:effectLst/>
                <a:uLnTx/>
                <a:uFillTx/>
                <a:latin typeface="Arial" panose="020B0604020202020204" pitchFamily="34" charset="0"/>
                <a:ea typeface="+mn-ea"/>
                <a:cs typeface="Arial" panose="020B0604020202020204" pitchFamily="34" charset="0"/>
              </a:rPr>
              <a:t>source</a:t>
            </a:r>
            <a:r>
              <a:rPr kumimoji="0" lang="en-US" altLang="ko" sz="1800" b="0" i="0" u="none" strike="noStrike" kern="1200" cap="none" spc="0" normalizeH="0" baseline="0" noProof="0" dirty="0">
                <a:ln>
                  <a:noFill/>
                </a:ln>
                <a:solidFill>
                  <a:prstClr val="black"/>
                </a:solidFill>
                <a:effectLst/>
                <a:uLnTx/>
                <a:uFillTx/>
                <a:latin typeface="Segoe UI"/>
                <a:cs typeface="+mn-cs"/>
                <a:hlinkClick r:id="rId3"/>
              </a:rPr>
              <a:t>https://www.taygan.co/blog/2018/03/12/streaming-sensor-data-in-real-time-with-azure-iot-hub</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6442155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b="1" dirty="0"/>
              <a:t/>
            </a:r>
            <a:br>
              <a:rPr lang="ko-KR" altLang="en-US" b="1" dirty="0"/>
            </a:br>
            <a:r>
              <a:rPr lang="en-US" altLang="ko-KR" b="1" dirty="0"/>
              <a:t>Raspberry Pi </a:t>
            </a:r>
            <a:r>
              <a:rPr lang="ko-KR" altLang="en-US" b="1" dirty="0" smtClean="0"/>
              <a:t>웹 시뮬레이터</a:t>
            </a:r>
            <a:endParaRPr lang="ko-KR" altLang="en-US" dirty="0"/>
          </a:p>
        </p:txBody>
      </p:sp>
      <p:sp>
        <p:nvSpPr>
          <p:cNvPr id="3" name="내용 개체 틀 2"/>
          <p:cNvSpPr>
            <a:spLocks noGrp="1"/>
          </p:cNvSpPr>
          <p:nvPr>
            <p:ph sz="quarter" idx="10"/>
          </p:nvPr>
        </p:nvSpPr>
        <p:spPr/>
        <p:txBody>
          <a:bodyPr>
            <a:normAutofit/>
          </a:bodyPr>
          <a:lstStyle/>
          <a:p>
            <a:endParaRPr lang="en-US" altLang="ko-KR" dirty="0" smtClean="0"/>
          </a:p>
          <a:p>
            <a:pPr lvl="1"/>
            <a:r>
              <a:rPr lang="en-US" altLang="ko-KR" dirty="0" smtClean="0">
                <a:hlinkClick r:id="rId2"/>
              </a:rPr>
              <a:t>https://azure-samples.github.io/raspberry-pi-web-simulator/#getstarted</a:t>
            </a:r>
            <a:endParaRPr lang="en-US" altLang="ko-KR" dirty="0" smtClean="0"/>
          </a:p>
          <a:p>
            <a:r>
              <a:rPr lang="en-US" altLang="ko" dirty="0" smtClean="0"/>
              <a:t>streaming </a:t>
            </a:r>
            <a:r>
              <a:rPr lang="en-US" altLang="ko" dirty="0"/>
              <a:t>sensor data in real time with Azure </a:t>
            </a:r>
            <a:r>
              <a:rPr lang="en-US" altLang="ko" dirty="0" err="1"/>
              <a:t>IoT</a:t>
            </a:r>
            <a:r>
              <a:rPr lang="en-US" altLang="ko" dirty="0"/>
              <a:t> Hub</a:t>
            </a:r>
            <a:endParaRPr lang="ko" altLang="en-US" dirty="0"/>
          </a:p>
          <a:p>
            <a:pPr lvl="1"/>
            <a:r>
              <a:rPr lang="en-US" altLang="ko" dirty="0">
                <a:hlinkClick r:id="rId3"/>
              </a:rPr>
              <a:t>https://</a:t>
            </a:r>
            <a:r>
              <a:rPr lang="en-US" altLang="ko" dirty="0" smtClean="0">
                <a:hlinkClick r:id="rId3"/>
              </a:rPr>
              <a:t>www.taygan.co/blog/2018/03/12/streaming-sensor-data-in-real-time-with-azure-iot-hub</a:t>
            </a:r>
          </a:p>
          <a:p>
            <a:pPr lvl="1"/>
            <a:r>
              <a:rPr lang="en-US" altLang="ko" dirty="0">
                <a:hlinkClick r:id="rId3"/>
              </a:rPr>
              <a:t>https://docs.microsoft.com/ko-kr/azure/iot-hub/iot-hub-live-data-visualization-in-power-bi</a:t>
            </a:r>
            <a:endParaRPr lang="ko" altLang="en-US" dirty="0">
              <a:hlinkClick r:id="rId3"/>
            </a:endParaRPr>
          </a:p>
          <a:p>
            <a:endParaRPr lang="ko-KR" altLang="en-US" dirty="0"/>
          </a:p>
        </p:txBody>
      </p:sp>
    </p:spTree>
    <p:extLst>
      <p:ext uri="{BB962C8B-B14F-4D97-AF65-F5344CB8AC3E}">
        <p14:creationId xmlns:p14="http://schemas.microsoft.com/office/powerpoint/2010/main" val="40325941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normAutofit/>
          </a:bodyPr>
          <a:lstStyle/>
          <a:p>
            <a:r>
              <a:rPr lang="en-US" altLang="ko-KR" dirty="0" smtClean="0"/>
              <a:t>Azure </a:t>
            </a:r>
            <a:r>
              <a:rPr lang="ko-KR" altLang="ko-KR" dirty="0" err="1"/>
              <a:t>storage</a:t>
            </a:r>
            <a:r>
              <a:rPr lang="ko-KR" altLang="ko-KR" dirty="0"/>
              <a:t> </a:t>
            </a:r>
            <a:r>
              <a:rPr lang="ko-KR" altLang="ko-KR" dirty="0" err="1"/>
              <a:t>explorer</a:t>
            </a:r>
            <a:r>
              <a:rPr lang="ko-KR" altLang="ko-KR" dirty="0"/>
              <a:t> </a:t>
            </a:r>
            <a:endParaRPr lang="ko-KR" altLang="en-US" dirty="0"/>
          </a:p>
        </p:txBody>
      </p:sp>
      <p:sp>
        <p:nvSpPr>
          <p:cNvPr id="3" name="내용 개체 틀 2"/>
          <p:cNvSpPr>
            <a:spLocks noGrp="1"/>
          </p:cNvSpPr>
          <p:nvPr>
            <p:ph idx="1"/>
          </p:nvPr>
        </p:nvSpPr>
        <p:spPr>
          <a:xfrm>
            <a:off x="539495" y="1435608"/>
            <a:ext cx="9918399" cy="3977640"/>
          </a:xfrm>
        </p:spPr>
        <p:txBody>
          <a:bodyPr>
            <a:normAutofit/>
          </a:bodyPr>
          <a:lstStyle/>
          <a:p>
            <a:pPr latinLnBrk="0"/>
            <a:r>
              <a:rPr lang="ko-KR" altLang="ko-KR" dirty="0" err="1"/>
              <a:t>storage</a:t>
            </a:r>
            <a:r>
              <a:rPr lang="ko-KR" altLang="ko-KR" dirty="0"/>
              <a:t> </a:t>
            </a:r>
            <a:r>
              <a:rPr lang="ko-KR" altLang="ko-KR" dirty="0" err="1"/>
              <a:t>explorer</a:t>
            </a:r>
            <a:r>
              <a:rPr lang="ko-KR" altLang="ko-KR" dirty="0"/>
              <a:t> </a:t>
            </a:r>
            <a:endParaRPr lang="en-US" altLang="ko-KR" dirty="0" smtClean="0"/>
          </a:p>
          <a:p>
            <a:pPr lvl="1" latinLnBrk="0"/>
            <a:r>
              <a:rPr lang="ko-KR" altLang="ko-KR" dirty="0" smtClean="0"/>
              <a:t>다운로드 </a:t>
            </a:r>
            <a:r>
              <a:rPr lang="ko-KR" altLang="ko-KR" dirty="0"/>
              <a:t>: </a:t>
            </a:r>
            <a:r>
              <a:rPr lang="ko-KR" altLang="ko-KR" dirty="0">
                <a:hlinkClick r:id="rId2"/>
              </a:rPr>
              <a:t>https://azure.microsoft.com/ko-kr/features/storage-explorer</a:t>
            </a:r>
            <a:r>
              <a:rPr lang="ko-KR" altLang="ko-KR" dirty="0" smtClean="0">
                <a:hlinkClick r:id="rId2"/>
              </a:rPr>
              <a:t>/</a:t>
            </a:r>
            <a:endParaRPr lang="en-US" altLang="ko-KR" dirty="0" smtClean="0"/>
          </a:p>
          <a:p>
            <a:pPr lvl="2" latinLnBrk="0"/>
            <a:r>
              <a:rPr lang="en-US" altLang="ko-KR" dirty="0" smtClean="0"/>
              <a:t>Storage account key</a:t>
            </a:r>
            <a:endParaRPr lang="ko-KR" altLang="ko-KR" dirty="0"/>
          </a:p>
          <a:p>
            <a:pPr lvl="1"/>
            <a:endParaRPr lang="ko-KR" altLang="en-US" dirty="0"/>
          </a:p>
        </p:txBody>
      </p:sp>
    </p:spTree>
    <p:extLst>
      <p:ext uri="{BB962C8B-B14F-4D97-AF65-F5344CB8AC3E}">
        <p14:creationId xmlns:p14="http://schemas.microsoft.com/office/powerpoint/2010/main" val="138130961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E1BE377-926E-4FEE-AD02-3004BC883F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15" name="직사각형 14">
            <a:extLst>
              <a:ext uri="{FF2B5EF4-FFF2-40B4-BE49-F238E27FC236}">
                <a16:creationId xmlns:a16="http://schemas.microsoft.com/office/drawing/2014/main" id="{FB253996-9806-40AB-89EA-69B28BD22D4E}"/>
              </a:ext>
            </a:extLst>
          </p:cNvPr>
          <p:cNvSpPr/>
          <p:nvPr/>
        </p:nvSpPr>
        <p:spPr>
          <a:xfrm>
            <a:off x="29633" y="2266531"/>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8" name="그룹 17">
            <a:extLst>
              <a:ext uri="{FF2B5EF4-FFF2-40B4-BE49-F238E27FC236}">
                <a16:creationId xmlns:a16="http://schemas.microsoft.com/office/drawing/2014/main" id="{8DBDC3F1-5C57-49E7-92D1-035A63CFD9BA}"/>
              </a:ext>
            </a:extLst>
          </p:cNvPr>
          <p:cNvGrpSpPr/>
          <p:nvPr/>
        </p:nvGrpSpPr>
        <p:grpSpPr>
          <a:xfrm>
            <a:off x="590795" y="2319322"/>
            <a:ext cx="2716129" cy="523220"/>
            <a:chOff x="1191929" y="2733040"/>
            <a:chExt cx="2716129" cy="523220"/>
          </a:xfrm>
        </p:grpSpPr>
        <p:sp>
          <p:nvSpPr>
            <p:cNvPr id="19" name="TextBox 18">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a:t>
              </a:r>
              <a:r>
                <a:rPr lang="en-US" altLang="ko-KR" sz="2800" b="1" dirty="0" smtClean="0">
                  <a:solidFill>
                    <a:schemeClr val="bg1"/>
                  </a:solidFill>
                </a:rPr>
                <a:t> </a:t>
              </a:r>
              <a:endParaRPr lang="ko-KR" altLang="en-US" sz="2800" b="1" dirty="0">
                <a:solidFill>
                  <a:schemeClr val="bg1"/>
                </a:solidFill>
              </a:endParaRPr>
            </a:p>
          </p:txBody>
        </p:sp>
        <p:sp>
          <p:nvSpPr>
            <p:cNvPr id="20" name="TextBox 19">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err="1" smtClean="0">
                  <a:solidFill>
                    <a:schemeClr val="bg1"/>
                  </a:solidFill>
                  <a:latin typeface="나눔스퀘어 ExtraBold" panose="020B0600000101010101" pitchFamily="50" charset="-127"/>
                  <a:ea typeface="나눔스퀘어 ExtraBold" panose="020B0600000101010101" pitchFamily="50" charset="-127"/>
                </a:rPr>
                <a:t>웹앱</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21" name="TextBox 20">
            <a:extLst>
              <a:ext uri="{FF2B5EF4-FFF2-40B4-BE49-F238E27FC236}">
                <a16:creationId xmlns:a16="http://schemas.microsoft.com/office/drawing/2014/main" id="{1EC64467-7DB3-4E18-9C95-D9A65B2E35BB}"/>
              </a:ext>
            </a:extLst>
          </p:cNvPr>
          <p:cNvSpPr txBox="1"/>
          <p:nvPr/>
        </p:nvSpPr>
        <p:spPr>
          <a:xfrm>
            <a:off x="316358" y="3064130"/>
            <a:ext cx="3923042" cy="3170099"/>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fontAlgn="base">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app service</a:t>
            </a:r>
          </a:p>
          <a:p>
            <a:pPr marL="800100" lvl="1" indent="-342900" fontAlgn="base">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a:t>
            </a:r>
          </a:p>
          <a:p>
            <a:pPr marL="1257300" lvl="2" indent="-342900" fontAlgn="base" latinLnBrk="0">
              <a:buFont typeface="Arial" panose="020B0604020202020204" pitchFamily="34" charset="0"/>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in portal</a:t>
            </a:r>
          </a:p>
          <a:p>
            <a:pPr marL="1257300" lvl="2" indent="-342900" fontAlgn="base" latinLnBrk="0">
              <a:buFont typeface="Arial" panose="020B0604020202020204" pitchFamily="34" charset="0"/>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in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VSCode</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fontAlgn="base" latinLnBrk="0">
              <a:buFont typeface="Wingdings" panose="05000000000000000000" pitchFamily="2" charset="2"/>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VSCode</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GitHub deploy</a:t>
            </a: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Visual Studio Code</a:t>
            </a:r>
          </a:p>
          <a:p>
            <a:pPr marL="971550" lvl="1" indent="-514350">
              <a:buFont typeface="Wingdings" panose="05000000000000000000" pitchFamily="2" charset="2"/>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Git</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&amp; GitHub</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804269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214B6C-396E-4200-A846-C93F14D49E24}"/>
              </a:ext>
            </a:extLst>
          </p:cNvPr>
          <p:cNvSpPr>
            <a:spLocks noGrp="1"/>
          </p:cNvSpPr>
          <p:nvPr>
            <p:ph type="title"/>
          </p:nvPr>
        </p:nvSpPr>
        <p:spPr>
          <a:xfrm>
            <a:off x="1136250" y="611221"/>
            <a:ext cx="8274449" cy="640080"/>
          </a:xfrm>
        </p:spPr>
        <p:txBody>
          <a:bodyPr>
            <a:normAutofit/>
          </a:bodyPr>
          <a:lstStyle/>
          <a:p>
            <a:r>
              <a:rPr lang="en-US" altLang="ko-KR" dirty="0"/>
              <a:t>Azure</a:t>
            </a:r>
            <a:r>
              <a:rPr lang="ko-KR" altLang="en-US" dirty="0"/>
              <a:t> </a:t>
            </a:r>
            <a:r>
              <a:rPr lang="en-US" altLang="ko-KR" dirty="0"/>
              <a:t>Web App – </a:t>
            </a:r>
            <a:r>
              <a:rPr lang="en-US" altLang="ko-KR" sz="3600" dirty="0"/>
              <a:t>Full Managed Services</a:t>
            </a:r>
            <a:endParaRPr lang="ko-KR" altLang="en-US" sz="3600" dirty="0"/>
          </a:p>
        </p:txBody>
      </p:sp>
      <p:pic>
        <p:nvPicPr>
          <p:cNvPr id="6" name="그림 5">
            <a:extLst>
              <a:ext uri="{FF2B5EF4-FFF2-40B4-BE49-F238E27FC236}">
                <a16:creationId xmlns:a16="http://schemas.microsoft.com/office/drawing/2014/main" id="{C0DB1618-6495-40F6-BAD7-3122E4B909ED}"/>
              </a:ext>
            </a:extLst>
          </p:cNvPr>
          <p:cNvPicPr>
            <a:picLocks noChangeAspect="1"/>
          </p:cNvPicPr>
          <p:nvPr/>
        </p:nvPicPr>
        <p:blipFill>
          <a:blip r:embed="rId3"/>
          <a:stretch>
            <a:fillRect/>
          </a:stretch>
        </p:blipFill>
        <p:spPr>
          <a:xfrm>
            <a:off x="450177" y="1507778"/>
            <a:ext cx="4359419" cy="5026600"/>
          </a:xfrm>
          <a:prstGeom prst="rect">
            <a:avLst/>
          </a:prstGeom>
        </p:spPr>
      </p:pic>
      <p:grpSp>
        <p:nvGrpSpPr>
          <p:cNvPr id="22" name="그룹 21">
            <a:extLst>
              <a:ext uri="{FF2B5EF4-FFF2-40B4-BE49-F238E27FC236}">
                <a16:creationId xmlns:a16="http://schemas.microsoft.com/office/drawing/2014/main" id="{2FE3C2BF-1765-4C55-9B03-9B817637C960}"/>
              </a:ext>
            </a:extLst>
          </p:cNvPr>
          <p:cNvGrpSpPr/>
          <p:nvPr/>
        </p:nvGrpSpPr>
        <p:grpSpPr>
          <a:xfrm>
            <a:off x="5600598" y="1928197"/>
            <a:ext cx="5988729" cy="3970318"/>
            <a:chOff x="5870761" y="1572963"/>
            <a:chExt cx="5988729" cy="3970318"/>
          </a:xfrm>
        </p:grpSpPr>
        <p:sp>
          <p:nvSpPr>
            <p:cNvPr id="7" name="직사각형 6">
              <a:extLst>
                <a:ext uri="{FF2B5EF4-FFF2-40B4-BE49-F238E27FC236}">
                  <a16:creationId xmlns:a16="http://schemas.microsoft.com/office/drawing/2014/main" id="{2B79CDF4-868F-47DC-B358-832BE3DE6839}"/>
                </a:ext>
              </a:extLst>
            </p:cNvPr>
            <p:cNvSpPr/>
            <p:nvPr/>
          </p:nvSpPr>
          <p:spPr>
            <a:xfrm>
              <a:off x="6326789" y="1572963"/>
              <a:ext cx="5532701" cy="3970318"/>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err="1">
                  <a:ln>
                    <a:noFill/>
                  </a:ln>
                  <a:solidFill>
                    <a:prstClr val="black"/>
                  </a:solidFill>
                  <a:effectLst/>
                  <a:uLnTx/>
                  <a:uFillTx/>
                  <a:latin typeface="Segoe UI"/>
                  <a:ea typeface="+mn-ea"/>
                  <a:cs typeface="+mn-cs"/>
                </a:rPr>
                <a:t>메트릭</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 및 일정을 기준으로 인스턴스 수를 자동으로 조정</a:t>
              </a:r>
              <a:endParaRPr kumimoji="0" lang="en-US" altLang="ko-KR"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Windows</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와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Linux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플랫폼을 모두 지원</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기본 제공되는 자동 및 수동 크기 조정 및 부하 분산</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자동 패치 및 고가용성</a:t>
              </a:r>
              <a:endParaRPr kumimoji="0" lang="en-US" altLang="ko-KR"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mn-ea"/>
                  <a:cs typeface="+mn-cs"/>
                </a:rPr>
                <a:t>PolyGlot</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 프레임워크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ASP.NET, Node.js, Java, PHP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및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Python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지원</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DevOps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최적화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Visual Studio Team Services, GitHub, </a:t>
              </a:r>
              <a:r>
                <a:rPr kumimoji="0" lang="en-US" altLang="ko-KR" sz="1400" b="0" i="0" u="none" strike="noStrike" kern="1200" cap="none" spc="0" normalizeH="0" baseline="0" noProof="0" dirty="0" err="1">
                  <a:ln>
                    <a:noFill/>
                  </a:ln>
                  <a:solidFill>
                    <a:prstClr val="black"/>
                  </a:solidFill>
                  <a:effectLst/>
                  <a:uLnTx/>
                  <a:uFillTx/>
                  <a:latin typeface="Segoe UI"/>
                  <a:ea typeface="+mn-ea"/>
                  <a:cs typeface="+mn-cs"/>
                </a:rPr>
                <a:t>BitBucket</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고가용성을 가진 글로벌 규모 조정이 용이</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Visual Studio</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의 전용 도구로 생성</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배포</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디버깅 작업을 쉽게</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온라인 마이그레이션 도구로 기존 사이트를 쉽게 이동</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가능</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p:txBody>
        </p:sp>
        <p:sp>
          <p:nvSpPr>
            <p:cNvPr id="12" name="Freeform 9">
              <a:extLst>
                <a:ext uri="{FF2B5EF4-FFF2-40B4-BE49-F238E27FC236}">
                  <a16:creationId xmlns:a16="http://schemas.microsoft.com/office/drawing/2014/main" id="{F66F197C-AE38-43EA-BD70-00C123E57EFC}"/>
                </a:ext>
              </a:extLst>
            </p:cNvPr>
            <p:cNvSpPr>
              <a:spLocks noEditPoints="1"/>
            </p:cNvSpPr>
            <p:nvPr/>
          </p:nvSpPr>
          <p:spPr bwMode="black">
            <a:xfrm>
              <a:off x="5871799" y="1689888"/>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 name="Freeform 9">
              <a:extLst>
                <a:ext uri="{FF2B5EF4-FFF2-40B4-BE49-F238E27FC236}">
                  <a16:creationId xmlns:a16="http://schemas.microsoft.com/office/drawing/2014/main" id="{C8BBFB97-A38E-42B0-8AB7-B6F1D8CCC067}"/>
                </a:ext>
              </a:extLst>
            </p:cNvPr>
            <p:cNvSpPr>
              <a:spLocks noEditPoints="1"/>
            </p:cNvSpPr>
            <p:nvPr/>
          </p:nvSpPr>
          <p:spPr bwMode="black">
            <a:xfrm>
              <a:off x="5871799" y="2105396"/>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 name="Freeform 9">
              <a:extLst>
                <a:ext uri="{FF2B5EF4-FFF2-40B4-BE49-F238E27FC236}">
                  <a16:creationId xmlns:a16="http://schemas.microsoft.com/office/drawing/2014/main" id="{6A7C8386-9242-4EF4-BE64-FF0389C86FA3}"/>
                </a:ext>
              </a:extLst>
            </p:cNvPr>
            <p:cNvSpPr>
              <a:spLocks noEditPoints="1"/>
            </p:cNvSpPr>
            <p:nvPr/>
          </p:nvSpPr>
          <p:spPr bwMode="black">
            <a:xfrm>
              <a:off x="5884519" y="2520904"/>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5" name="Freeform 9">
              <a:extLst>
                <a:ext uri="{FF2B5EF4-FFF2-40B4-BE49-F238E27FC236}">
                  <a16:creationId xmlns:a16="http://schemas.microsoft.com/office/drawing/2014/main" id="{66687CCE-E33E-4332-89ED-6F42444BA142}"/>
                </a:ext>
              </a:extLst>
            </p:cNvPr>
            <p:cNvSpPr>
              <a:spLocks noEditPoints="1"/>
            </p:cNvSpPr>
            <p:nvPr/>
          </p:nvSpPr>
          <p:spPr bwMode="black">
            <a:xfrm>
              <a:off x="5871798" y="2955648"/>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6" name="Freeform 9">
              <a:extLst>
                <a:ext uri="{FF2B5EF4-FFF2-40B4-BE49-F238E27FC236}">
                  <a16:creationId xmlns:a16="http://schemas.microsoft.com/office/drawing/2014/main" id="{C6DBD547-36C6-444F-8BE6-1AE3743EF388}"/>
                </a:ext>
              </a:extLst>
            </p:cNvPr>
            <p:cNvSpPr>
              <a:spLocks noEditPoints="1"/>
            </p:cNvSpPr>
            <p:nvPr/>
          </p:nvSpPr>
          <p:spPr bwMode="black">
            <a:xfrm>
              <a:off x="5871798" y="3390392"/>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7" name="Freeform 9">
              <a:extLst>
                <a:ext uri="{FF2B5EF4-FFF2-40B4-BE49-F238E27FC236}">
                  <a16:creationId xmlns:a16="http://schemas.microsoft.com/office/drawing/2014/main" id="{325E24AA-A7F6-4F4F-B8CC-00BBDBE88CBA}"/>
                </a:ext>
              </a:extLst>
            </p:cNvPr>
            <p:cNvSpPr>
              <a:spLocks noEditPoints="1"/>
            </p:cNvSpPr>
            <p:nvPr/>
          </p:nvSpPr>
          <p:spPr bwMode="black">
            <a:xfrm>
              <a:off x="5871798" y="3825136"/>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9" name="Freeform 9">
              <a:extLst>
                <a:ext uri="{FF2B5EF4-FFF2-40B4-BE49-F238E27FC236}">
                  <a16:creationId xmlns:a16="http://schemas.microsoft.com/office/drawing/2014/main" id="{B70A3F87-E344-45F7-861E-B307AEC7F930}"/>
                </a:ext>
              </a:extLst>
            </p:cNvPr>
            <p:cNvSpPr>
              <a:spLocks noEditPoints="1"/>
            </p:cNvSpPr>
            <p:nvPr/>
          </p:nvSpPr>
          <p:spPr bwMode="black">
            <a:xfrm>
              <a:off x="5884519" y="4694624"/>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1" name="Freeform 9">
              <a:extLst>
                <a:ext uri="{FF2B5EF4-FFF2-40B4-BE49-F238E27FC236}">
                  <a16:creationId xmlns:a16="http://schemas.microsoft.com/office/drawing/2014/main" id="{02E64144-4319-497A-9FA4-200BA0890081}"/>
                </a:ext>
              </a:extLst>
            </p:cNvPr>
            <p:cNvSpPr>
              <a:spLocks noEditPoints="1"/>
            </p:cNvSpPr>
            <p:nvPr/>
          </p:nvSpPr>
          <p:spPr bwMode="black">
            <a:xfrm>
              <a:off x="5870761" y="4263181"/>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sp>
        <p:nvSpPr>
          <p:cNvPr id="23" name="Freeform 9">
            <a:extLst>
              <a:ext uri="{FF2B5EF4-FFF2-40B4-BE49-F238E27FC236}">
                <a16:creationId xmlns:a16="http://schemas.microsoft.com/office/drawing/2014/main" id="{015AE45B-39D5-45DC-886A-853EFD64EA84}"/>
              </a:ext>
            </a:extLst>
          </p:cNvPr>
          <p:cNvSpPr>
            <a:spLocks noEditPoints="1"/>
          </p:cNvSpPr>
          <p:nvPr/>
        </p:nvSpPr>
        <p:spPr bwMode="black">
          <a:xfrm>
            <a:off x="5614356" y="5468667"/>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Tree>
    <p:extLst>
      <p:ext uri="{BB962C8B-B14F-4D97-AF65-F5344CB8AC3E}">
        <p14:creationId xmlns:p14="http://schemas.microsoft.com/office/powerpoint/2010/main" val="62565303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p:txBody>
          <a:bodyPr/>
          <a:lstStyle/>
          <a:p>
            <a:r>
              <a:rPr lang="en-US" altLang="ko" dirty="0"/>
              <a:t>Azure App service</a:t>
            </a:r>
            <a:endParaRPr lang="ko" altLang="en-US" dirty="0"/>
          </a:p>
          <a:p>
            <a:pPr lvl="1"/>
            <a:r>
              <a:rPr lang="en-US" altLang="ko" dirty="0" smtClean="0"/>
              <a:t>web </a:t>
            </a:r>
            <a:r>
              <a:rPr lang="en-US" altLang="ko" dirty="0"/>
              <a:t>app</a:t>
            </a:r>
            <a:endParaRPr lang="ko" altLang="en-US" dirty="0"/>
          </a:p>
          <a:p>
            <a:pPr lvl="1"/>
            <a:r>
              <a:rPr lang="en-US" altLang="ko" dirty="0" err="1"/>
              <a:t>RestfulAPI</a:t>
            </a:r>
            <a:endParaRPr lang="ko" altLang="en-US" dirty="0"/>
          </a:p>
          <a:p>
            <a:pPr lvl="1"/>
            <a:r>
              <a:rPr lang="en-US" altLang="ko" dirty="0"/>
              <a:t>enables automated deployment from GitHub, Azure DevOps, </a:t>
            </a:r>
            <a:r>
              <a:rPr lang="en-US" altLang="ko" dirty="0" err="1"/>
              <a:t>Git</a:t>
            </a:r>
            <a:r>
              <a:rPr lang="en-US" altLang="ko" dirty="0"/>
              <a:t> </a:t>
            </a:r>
            <a:r>
              <a:rPr lang="en-US" altLang="ko" dirty="0" smtClean="0"/>
              <a:t>repo</a:t>
            </a:r>
          </a:p>
          <a:p>
            <a:pPr lvl="1"/>
            <a:r>
              <a:rPr lang="en-US" altLang="ko" dirty="0">
                <a:hlinkClick r:id="rId2"/>
              </a:rPr>
              <a:t>https://www.youtube.com/watch?v=4BwyqmRTrx8</a:t>
            </a:r>
            <a:endParaRPr lang="ko" altLang="en-US" dirty="0"/>
          </a:p>
          <a:p>
            <a:endParaRPr lang="ko-KR" altLang="en-US" dirty="0"/>
          </a:p>
        </p:txBody>
      </p:sp>
      <p:sp>
        <p:nvSpPr>
          <p:cNvPr id="6" name="제목 5">
            <a:extLst>
              <a:ext uri="{FF2B5EF4-FFF2-40B4-BE49-F238E27FC236}">
                <a16:creationId xmlns:a16="http://schemas.microsoft.com/office/drawing/2014/main" id="{B88CF534-BF07-42F9-827E-9A6A1B2B8FE1}"/>
              </a:ext>
            </a:extLst>
          </p:cNvPr>
          <p:cNvSpPr txBox="1">
            <a:spLocks noGrp="1"/>
          </p:cNvSpPr>
          <p:nvPr>
            <p:ph type="title"/>
          </p:nvPr>
        </p:nvSpPr>
        <p:spPr>
          <a:prstGeom prst="rect">
            <a:avLst/>
          </a:prstGeom>
          <a:noFill/>
        </p:spPr>
        <p:txBody>
          <a:bodyPr wrap="square" rtlCol="0">
            <a:spAutoFit/>
          </a:bodyPr>
          <a:lstStyle/>
          <a:p>
            <a:r>
              <a:rPr lang="en-US" altLang="ko-KR" sz="3600" b="1" dirty="0">
                <a:solidFill>
                  <a:schemeClr val="accent1"/>
                </a:solidFill>
              </a:rPr>
              <a:t>Full Managed App</a:t>
            </a:r>
            <a:r>
              <a:rPr lang="ko-KR" altLang="en-US" sz="3600" b="1" dirty="0">
                <a:solidFill>
                  <a:schemeClr val="accent1"/>
                </a:solidFill>
              </a:rPr>
              <a:t> </a:t>
            </a:r>
            <a:r>
              <a:rPr lang="en-US" altLang="ko-KR" sz="3600" b="1" dirty="0">
                <a:solidFill>
                  <a:schemeClr val="accent1"/>
                </a:solidFill>
              </a:rPr>
              <a:t>Services!</a:t>
            </a:r>
            <a:endParaRPr lang="ko-KR" altLang="en-US" sz="3600" b="1" dirty="0">
              <a:solidFill>
                <a:schemeClr val="accent1"/>
              </a:solidFill>
            </a:endParaRPr>
          </a:p>
        </p:txBody>
      </p:sp>
    </p:spTree>
    <p:extLst>
      <p:ext uri="{BB962C8B-B14F-4D97-AF65-F5344CB8AC3E}">
        <p14:creationId xmlns:p14="http://schemas.microsoft.com/office/powerpoint/2010/main" val="191501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616" y="1258866"/>
            <a:ext cx="7603299" cy="5599134"/>
          </a:xfrm>
          <a:prstGeom prst="rect">
            <a:avLst/>
          </a:prstGeom>
        </p:spPr>
      </p:pic>
    </p:spTree>
    <p:extLst>
      <p:ext uri="{BB962C8B-B14F-4D97-AF65-F5344CB8AC3E}">
        <p14:creationId xmlns:p14="http://schemas.microsoft.com/office/powerpoint/2010/main" val="38492878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004" y="1315233"/>
            <a:ext cx="8718114" cy="5361139"/>
          </a:xfrm>
          <a:prstGeom prst="rect">
            <a:avLst/>
          </a:prstGeom>
        </p:spPr>
      </p:pic>
    </p:spTree>
    <p:extLst>
      <p:ext uri="{BB962C8B-B14F-4D97-AF65-F5344CB8AC3E}">
        <p14:creationId xmlns:p14="http://schemas.microsoft.com/office/powerpoint/2010/main" val="12756108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Azure App service </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1474" y="1583531"/>
            <a:ext cx="4276725" cy="4040982"/>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hlinkClick r:id="rId4"/>
              </a:rPr>
              <a:t>https</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237292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6426" y="1202872"/>
            <a:ext cx="4982856" cy="1172553"/>
          </a:xfrm>
        </p:spPr>
        <p:txBody>
          <a:bodyPr rtlCol="0" anchor="ctr" anchorCtr="0">
            <a:normAutofit fontScale="90000"/>
          </a:bodyPr>
          <a:lstStyle/>
          <a:p>
            <a:r>
              <a:rPr lang="en-US" altLang="ko-KR" sz="6000" dirty="0" smtClean="0">
                <a:solidFill>
                  <a:prstClr val="black"/>
                </a:solidFill>
              </a:rPr>
              <a:t>Cloud Platform</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4" name="텍스트 개체 틀 3"/>
          <p:cNvSpPr>
            <a:spLocks noGrp="1"/>
          </p:cNvSpPr>
          <p:nvPr>
            <p:ph type="body" sz="quarter" idx="10"/>
          </p:nvPr>
        </p:nvSpPr>
        <p:spPr/>
        <p:txBody>
          <a:bodyPr/>
          <a:lstStyle/>
          <a:p>
            <a:pPr marL="342900" indent="-342900">
              <a:buFont typeface="Wingdings" panose="05000000000000000000" pitchFamily="2" charset="2"/>
              <a:buChar char="§"/>
            </a:pPr>
            <a:r>
              <a:rPr lang="en-US" altLang="ko-KR" dirty="0"/>
              <a:t>MS Azure</a:t>
            </a:r>
          </a:p>
          <a:p>
            <a:pPr marL="342900" indent="-342900">
              <a:buFont typeface="Wingdings" panose="05000000000000000000" pitchFamily="2" charset="2"/>
              <a:buChar char="§"/>
            </a:pPr>
            <a:r>
              <a:rPr lang="en-US" altLang="ko-KR" dirty="0" smtClean="0"/>
              <a:t>AWS</a:t>
            </a:r>
          </a:p>
          <a:p>
            <a:pPr marL="342900" indent="-342900">
              <a:buFont typeface="Wingdings" panose="05000000000000000000" pitchFamily="2" charset="2"/>
              <a:buChar char="§"/>
            </a:pPr>
            <a:r>
              <a:rPr lang="en-US" altLang="ko-KR" dirty="0" smtClean="0"/>
              <a:t>GCP</a:t>
            </a:r>
            <a:endParaRPr lang="en-US" altLang="ko-KR" dirty="0"/>
          </a:p>
          <a:p>
            <a:pPr marL="342900" indent="-342900">
              <a:buFont typeface="Wingdings" panose="05000000000000000000" pitchFamily="2" charset="2"/>
              <a:buChar char="§"/>
            </a:pPr>
            <a:r>
              <a:rPr lang="en-US" altLang="ko-KR" dirty="0"/>
              <a:t>IBM </a:t>
            </a:r>
            <a:r>
              <a:rPr lang="en-US" altLang="ko-KR" dirty="0" err="1"/>
              <a:t>Bluemix</a:t>
            </a:r>
            <a:endParaRPr lang="ko-KR" altLang="en-US" dirty="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8472" y="3391444"/>
            <a:ext cx="2916936" cy="1021080"/>
          </a:xfrm>
          <a:prstGeom prst="rect">
            <a:avLst/>
          </a:prstGeom>
        </p:spPr>
      </p:pic>
      <p:pic>
        <p:nvPicPr>
          <p:cNvPr id="9" name="Picture 8" descr="google cloud platform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1712" y="4558341"/>
            <a:ext cx="2959539" cy="96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ws에 대한 이미지 검색결과"/>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22766" r="23250"/>
          <a:stretch/>
        </p:blipFill>
        <p:spPr bwMode="auto">
          <a:xfrm>
            <a:off x="6566595" y="3577074"/>
            <a:ext cx="1718090" cy="167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191471"/>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KR" dirty="0" smtClean="0"/>
              <a:t>Azure App service – </a:t>
            </a:r>
            <a:r>
              <a:rPr lang="en-US" altLang="ko-KR" dirty="0" err="1" smtClean="0"/>
              <a:t>appservice</a:t>
            </a:r>
            <a:r>
              <a:rPr lang="en-US" altLang="ko-KR" dirty="0" smtClean="0"/>
              <a:t> plan</a:t>
            </a:r>
            <a:endParaRPr lang="ko-KR" altLang="en-US"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18" y="1547812"/>
            <a:ext cx="9446028" cy="4705351"/>
          </a:xfrm>
          <a:prstGeom prst="rect">
            <a:avLst/>
          </a:prstGeom>
        </p:spPr>
      </p:pic>
      <p:sp>
        <p:nvSpPr>
          <p:cNvPr id="7" name="TextBox 6"/>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hlinkClick r:id="rId4"/>
              </a:rPr>
              <a:t>https</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707356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Azure App service</a:t>
            </a:r>
            <a:endParaRPr lang="ko-KR" altLang="en-US" dirty="0"/>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837" y="1235868"/>
            <a:ext cx="7934325" cy="4386263"/>
          </a:xfrm>
          <a:prstGeom prst="rect">
            <a:avLst/>
          </a:prstGeom>
        </p:spPr>
      </p:pic>
      <p:sp>
        <p:nvSpPr>
          <p:cNvPr id="6" name="TextBox 5"/>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hlinkClick r:id="rId4"/>
              </a:rPr>
              <a:t>https</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9886424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endParaRPr lang="ko-KR" altLang="en-US"/>
          </a:p>
        </p:txBody>
      </p:sp>
      <p:sp>
        <p:nvSpPr>
          <p:cNvPr id="4" name="내용 개체 틀 3"/>
          <p:cNvSpPr>
            <a:spLocks noGrp="1"/>
          </p:cNvSpPr>
          <p:nvPr>
            <p:ph idx="1"/>
          </p:nvPr>
        </p:nvSpPr>
        <p:spPr/>
        <p:txBody>
          <a:bodyPr/>
          <a:lstStyle/>
          <a:p>
            <a:r>
              <a:rPr lang="en-US" altLang="ko-KR" dirty="0"/>
              <a:t>dotnet-sdk-3.1.4..exe </a:t>
            </a:r>
            <a:r>
              <a:rPr lang="ko-KR" altLang="en-US" dirty="0" smtClean="0"/>
              <a:t>다운로드 </a:t>
            </a:r>
            <a:r>
              <a:rPr lang="en-US" altLang="ko-KR" dirty="0" smtClean="0"/>
              <a:t>– </a:t>
            </a:r>
            <a:r>
              <a:rPr lang="ko-KR" altLang="en-US" dirty="0"/>
              <a:t>실패 </a:t>
            </a:r>
            <a:r>
              <a:rPr lang="ko-KR" altLang="en-US" dirty="0" smtClean="0"/>
              <a:t>네트워크오류</a:t>
            </a:r>
            <a:endParaRPr lang="en-US" altLang="ko-KR" dirty="0" smtClean="0"/>
          </a:p>
          <a:p>
            <a:pPr lvl="1"/>
            <a:r>
              <a:rPr lang="ko-KR" altLang="en-US" dirty="0"/>
              <a:t>설정 </a:t>
            </a:r>
            <a:r>
              <a:rPr lang="en-US" altLang="ko-KR" dirty="0"/>
              <a:t>-&gt;</a:t>
            </a:r>
            <a:r>
              <a:rPr lang="ko-KR" altLang="en-US" dirty="0"/>
              <a:t>앱</a:t>
            </a:r>
            <a:r>
              <a:rPr lang="en-US" altLang="ko-KR" dirty="0"/>
              <a:t>-&gt;</a:t>
            </a:r>
            <a:r>
              <a:rPr lang="ko-KR" altLang="en-US" dirty="0"/>
              <a:t>앱 및 기능 </a:t>
            </a:r>
            <a:r>
              <a:rPr lang="en-US" altLang="ko-KR" dirty="0"/>
              <a:t>-&gt;</a:t>
            </a:r>
            <a:r>
              <a:rPr lang="ko-KR" altLang="en-US" dirty="0" err="1"/>
              <a:t>이목록검색</a:t>
            </a:r>
            <a:r>
              <a:rPr lang="ko-KR" altLang="en-US" dirty="0"/>
              <a:t> </a:t>
            </a:r>
            <a:r>
              <a:rPr lang="en-US" altLang="ko-KR" dirty="0"/>
              <a:t>= core </a:t>
            </a:r>
            <a:r>
              <a:rPr lang="en-US" altLang="ko-KR" dirty="0" err="1"/>
              <a:t>sdk</a:t>
            </a:r>
            <a:r>
              <a:rPr lang="en-US" altLang="ko-KR" dirty="0"/>
              <a:t> </a:t>
            </a:r>
            <a:r>
              <a:rPr lang="ko-KR" altLang="en-US" dirty="0"/>
              <a:t>또는 </a:t>
            </a:r>
            <a:r>
              <a:rPr lang="en-US" altLang="ko-KR" dirty="0"/>
              <a:t>net </a:t>
            </a:r>
            <a:r>
              <a:rPr lang="en-US" altLang="ko-KR" dirty="0" err="1"/>
              <a:t>sdk</a:t>
            </a:r>
            <a:r>
              <a:rPr lang="en-US" altLang="ko-KR" dirty="0"/>
              <a:t> =  </a:t>
            </a:r>
            <a:r>
              <a:rPr lang="ko-KR" altLang="en-US" dirty="0"/>
              <a:t>제거</a:t>
            </a:r>
          </a:p>
          <a:p>
            <a:r>
              <a:rPr lang="en-US" altLang="ko-KR" dirty="0" err="1"/>
              <a:t>dotnet</a:t>
            </a:r>
            <a:r>
              <a:rPr lang="en-US" altLang="ko-KR" dirty="0"/>
              <a:t> --info</a:t>
            </a:r>
            <a:endParaRPr lang="ko-KR" altLang="en-US" dirty="0"/>
          </a:p>
          <a:p>
            <a:r>
              <a:rPr lang="en-US" altLang="ko-KR" dirty="0" err="1"/>
              <a:t>dotnet</a:t>
            </a:r>
            <a:r>
              <a:rPr lang="en-US" altLang="ko-KR" dirty="0"/>
              <a:t>-core-uninstall list</a:t>
            </a:r>
            <a:endParaRPr lang="ko" altLang="en-US" dirty="0"/>
          </a:p>
          <a:p>
            <a:endParaRPr lang="ko-KR" altLang="en-US" dirty="0"/>
          </a:p>
        </p:txBody>
      </p:sp>
    </p:spTree>
    <p:extLst>
      <p:ext uri="{BB962C8B-B14F-4D97-AF65-F5344CB8AC3E}">
        <p14:creationId xmlns:p14="http://schemas.microsoft.com/office/powerpoint/2010/main" val="2432428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sp>
        <p:nvSpPr>
          <p:cNvPr id="14" name="직사각형 13">
            <a:extLst>
              <a:ext uri="{FF2B5EF4-FFF2-40B4-BE49-F238E27FC236}">
                <a16:creationId xmlns:a16="http://schemas.microsoft.com/office/drawing/2014/main" id="{FB253996-9806-40AB-89EA-69B28BD22D4E}"/>
              </a:ext>
            </a:extLst>
          </p:cNvPr>
          <p:cNvSpPr/>
          <p:nvPr/>
        </p:nvSpPr>
        <p:spPr>
          <a:xfrm>
            <a:off x="-154962" y="1435100"/>
            <a:ext cx="4837029" cy="5389033"/>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TextBox 14">
            <a:extLst>
              <a:ext uri="{FF2B5EF4-FFF2-40B4-BE49-F238E27FC236}">
                <a16:creationId xmlns:a16="http://schemas.microsoft.com/office/drawing/2014/main" id="{1EC64467-7DB3-4E18-9C95-D9A65B2E35BB}"/>
              </a:ext>
            </a:extLst>
          </p:cNvPr>
          <p:cNvSpPr txBox="1"/>
          <p:nvPr/>
        </p:nvSpPr>
        <p:spPr>
          <a:xfrm>
            <a:off x="33867" y="3060897"/>
            <a:ext cx="4605865" cy="3477875"/>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smtClean="0">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 함수</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function app</a:t>
            </a:r>
          </a:p>
          <a:p>
            <a:pPr marL="1257300" lvl="2" indent="-342900">
              <a:buFont typeface="Arial" panose="020B0604020202020204" pitchFamily="34" charset="0"/>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HttpTrigger</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1257300" lvl="2" indent="-342900">
              <a:buFont typeface="Arial" panose="020B0604020202020204" pitchFamily="34" charset="0"/>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Timertrigger</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function app in portal</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function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Vscode</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deploy</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p:txBody>
      </p:sp>
      <p:grpSp>
        <p:nvGrpSpPr>
          <p:cNvPr id="16" name="그룹 15">
            <a:extLst>
              <a:ext uri="{FF2B5EF4-FFF2-40B4-BE49-F238E27FC236}">
                <a16:creationId xmlns:a16="http://schemas.microsoft.com/office/drawing/2014/main" id="{F868A564-5C93-444C-9BB7-66C25FFD4D94}"/>
              </a:ext>
            </a:extLst>
          </p:cNvPr>
          <p:cNvGrpSpPr/>
          <p:nvPr/>
        </p:nvGrpSpPr>
        <p:grpSpPr>
          <a:xfrm>
            <a:off x="435717" y="2334958"/>
            <a:ext cx="4515726" cy="614868"/>
            <a:chOff x="1117286" y="2779605"/>
            <a:chExt cx="4515726" cy="523221"/>
          </a:xfrm>
        </p:grpSpPr>
        <p:sp>
          <p:nvSpPr>
            <p:cNvPr id="17" name="TextBox 16">
              <a:extLst>
                <a:ext uri="{FF2B5EF4-FFF2-40B4-BE49-F238E27FC236}">
                  <a16:creationId xmlns:a16="http://schemas.microsoft.com/office/drawing/2014/main" id="{D5B1ABA3-7F9C-4EAF-A909-EDBE8DD7EEB9}"/>
                </a:ext>
              </a:extLst>
            </p:cNvPr>
            <p:cNvSpPr txBox="1"/>
            <p:nvPr/>
          </p:nvSpPr>
          <p:spPr>
            <a:xfrm>
              <a:off x="1117286" y="2779605"/>
              <a:ext cx="484428" cy="523220"/>
            </a:xfrm>
            <a:prstGeom prst="rect">
              <a:avLst/>
            </a:prstGeom>
            <a:noFill/>
          </p:spPr>
          <p:txBody>
            <a:bodyPr wrap="none" rtlCol="0">
              <a:spAutoFit/>
            </a:bodyPr>
            <a:lstStyle/>
            <a:p>
              <a:r>
                <a:rPr lang="en-US" altLang="ko-KR" sz="2800" b="1" dirty="0" smtClean="0">
                  <a:solidFill>
                    <a:schemeClr val="bg1"/>
                  </a:solidFill>
                </a:rPr>
                <a:t>4 </a:t>
              </a:r>
              <a:endParaRPr lang="ko-KR" altLang="en-US" sz="2800" b="1" dirty="0">
                <a:solidFill>
                  <a:schemeClr val="bg1"/>
                </a:solidFill>
              </a:endParaRPr>
            </a:p>
          </p:txBody>
        </p:sp>
        <p:sp>
          <p:nvSpPr>
            <p:cNvPr id="18" name="TextBox 17">
              <a:extLst>
                <a:ext uri="{FF2B5EF4-FFF2-40B4-BE49-F238E27FC236}">
                  <a16:creationId xmlns:a16="http://schemas.microsoft.com/office/drawing/2014/main" id="{1EC64467-7DB3-4E18-9C95-D9A65B2E35BB}"/>
                </a:ext>
              </a:extLst>
            </p:cNvPr>
            <p:cNvSpPr txBox="1"/>
            <p:nvPr/>
          </p:nvSpPr>
          <p:spPr>
            <a:xfrm>
              <a:off x="1663657" y="2779606"/>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Function</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2237990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smtClean="0"/>
              <a:t>Azure Function</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5" y="2560320"/>
            <a:ext cx="11204829" cy="3437709"/>
          </a:xfrm>
        </p:spPr>
        <p:txBody>
          <a:bodyPr>
            <a:normAutofit/>
          </a:bodyPr>
          <a:lstStyle/>
          <a:p>
            <a:r>
              <a:rPr lang="en-US" altLang="ko-KR" sz="2800" b="1" dirty="0"/>
              <a:t>run code on demand without having to manage </a:t>
            </a:r>
            <a:r>
              <a:rPr lang="en-US" altLang="ko-KR" sz="2800" b="1" dirty="0" smtClean="0"/>
              <a:t>infrastructure</a:t>
            </a:r>
          </a:p>
          <a:p>
            <a:pPr lvl="2"/>
            <a:r>
              <a:rPr lang="en-US" altLang="ko-KR" sz="2400" b="1" dirty="0" err="1" smtClean="0"/>
              <a:t>severless</a:t>
            </a:r>
            <a:r>
              <a:rPr lang="en-US" altLang="ko-KR" sz="2000" b="1" dirty="0" smtClean="0"/>
              <a:t> </a:t>
            </a:r>
          </a:p>
          <a:p>
            <a:r>
              <a:rPr lang="en-US" altLang="ko-KR" sz="3200" b="1" dirty="0"/>
              <a:t>enable to build highly scalable </a:t>
            </a:r>
            <a:r>
              <a:rPr lang="en-US" altLang="ko-KR" sz="3200" b="1" dirty="0" err="1"/>
              <a:t>serverless</a:t>
            </a:r>
            <a:r>
              <a:rPr lang="en-US" altLang="ko-KR" sz="3200" b="1" dirty="0"/>
              <a:t> API</a:t>
            </a:r>
            <a:endParaRPr lang="ko-KR" altLang="en-US" sz="3200" b="1" dirty="0"/>
          </a:p>
          <a:p>
            <a:endParaRPr lang="en-US" altLang="ko-KR" sz="3200" dirty="0"/>
          </a:p>
          <a:p>
            <a:endParaRPr lang="en-US" altLang="ko-KR" sz="3200" b="1"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9351945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1194955"/>
            <a:ext cx="12192000" cy="5663045"/>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Title 3"/>
          <p:cNvSpPr>
            <a:spLocks noGrp="1"/>
          </p:cNvSpPr>
          <p:nvPr>
            <p:ph type="title"/>
          </p:nvPr>
        </p:nvSpPr>
        <p:spPr>
          <a:xfrm>
            <a:off x="256308" y="285282"/>
            <a:ext cx="11689773" cy="618548"/>
          </a:xfrm>
        </p:spPr>
        <p:txBody>
          <a:bodyPr/>
          <a:lstStyle/>
          <a:p>
            <a:r>
              <a:rPr lang="en-US" dirty="0"/>
              <a:t>Azure App</a:t>
            </a:r>
            <a:r>
              <a:rPr lang="ko-KR" altLang="en-US" dirty="0"/>
              <a:t> </a:t>
            </a:r>
            <a:r>
              <a:rPr lang="en-US" altLang="ko-KR" dirty="0"/>
              <a:t>Services – </a:t>
            </a:r>
            <a:r>
              <a:rPr lang="en-US" altLang="ko-KR" sz="3200" dirty="0"/>
              <a:t>Full Managed Services</a:t>
            </a:r>
            <a:endParaRPr lang="en-US" sz="3200" dirty="0"/>
          </a:p>
        </p:txBody>
      </p:sp>
      <p:sp>
        <p:nvSpPr>
          <p:cNvPr id="6" name="Rectangle 5"/>
          <p:cNvSpPr/>
          <p:nvPr/>
        </p:nvSpPr>
        <p:spPr bwMode="auto">
          <a:xfrm>
            <a:off x="5153464" y="1522741"/>
            <a:ext cx="3379522"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웹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비즈니스와 함께 규모가 조정되는 웹 앱</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 name="Rectangle 35"/>
          <p:cNvSpPr/>
          <p:nvPr/>
        </p:nvSpPr>
        <p:spPr bwMode="auto">
          <a:xfrm>
            <a:off x="8581975" y="1522741"/>
            <a:ext cx="2943885"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모바일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모든 디바이스에 대한 모바일 앱 빌드</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 name="Rectangle 49"/>
          <p:cNvSpPr/>
          <p:nvPr/>
        </p:nvSpPr>
        <p:spPr bwMode="auto">
          <a:xfrm>
            <a:off x="5153464" y="3146987"/>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논리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SaaS</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와 온</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a:t>
            </a:r>
            <a:r>
              <a:rPr kumimoji="0" lang="ko-KR" altLang="en-US" sz="156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프레미스를</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가로지르는 비즈니스 프로세스 자동화</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
        <p:nvSpPr>
          <p:cNvPr id="51" name="Rectangle 50"/>
          <p:cNvSpPr/>
          <p:nvPr/>
        </p:nvSpPr>
        <p:spPr bwMode="auto">
          <a:xfrm>
            <a:off x="8581975" y="3146987"/>
            <a:ext cx="2943885"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API </a:t>
            </a: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클라우드 내에서 </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API</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를 쉽게 빌드하고 소비</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41" name="Group 40"/>
          <p:cNvGrpSpPr/>
          <p:nvPr/>
        </p:nvGrpSpPr>
        <p:grpSpPr>
          <a:xfrm>
            <a:off x="4348239" y="3946386"/>
            <a:ext cx="453419" cy="267026"/>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35" name="Group 34"/>
          <p:cNvGrpSpPr/>
          <p:nvPr/>
        </p:nvGrpSpPr>
        <p:grpSpPr>
          <a:xfrm>
            <a:off x="691541" y="2439355"/>
            <a:ext cx="3276407" cy="3261483"/>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pic>
        <p:nvPicPr>
          <p:cNvPr id="58" name="Picture 57"/>
          <p:cNvPicPr>
            <a:picLocks noChangeAspect="1"/>
          </p:cNvPicPr>
          <p:nvPr/>
        </p:nvPicPr>
        <p:blipFill>
          <a:blip r:embed="rId3">
            <a:duotone>
              <a:prstClr val="black"/>
              <a:schemeClr val="accent5">
                <a:tint val="45000"/>
                <a:satMod val="400000"/>
              </a:schemeClr>
            </a:duotone>
            <a:lum bright="100000" contrast="-40000"/>
          </a:blip>
          <a:stretch>
            <a:fillRect/>
          </a:stretch>
        </p:blipFill>
        <p:spPr>
          <a:xfrm>
            <a:off x="5316296" y="1633554"/>
            <a:ext cx="709842" cy="693293"/>
          </a:xfrm>
          <a:prstGeom prst="rect">
            <a:avLst/>
          </a:prstGeom>
        </p:spPr>
      </p:pic>
      <p:pic>
        <p:nvPicPr>
          <p:cNvPr id="62" name="Picture 61"/>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8788656" y="1658344"/>
            <a:ext cx="545148" cy="782776"/>
          </a:xfrm>
          <a:prstGeom prst="rect">
            <a:avLst/>
          </a:prstGeom>
        </p:spPr>
      </p:pic>
      <p:pic>
        <p:nvPicPr>
          <p:cNvPr id="66" name="Picture 65"/>
          <p:cNvPicPr>
            <a:picLocks noChangeAspect="1"/>
          </p:cNvPicPr>
          <p:nvPr/>
        </p:nvPicPr>
        <p:blipFill>
          <a:blip r:embed="rId5">
            <a:duotone>
              <a:prstClr val="black"/>
              <a:schemeClr val="accent5">
                <a:tint val="45000"/>
                <a:satMod val="400000"/>
              </a:schemeClr>
            </a:duotone>
            <a:lum bright="100000" contrast="-40000"/>
          </a:blip>
          <a:stretch>
            <a:fillRect/>
          </a:stretch>
        </p:blipFill>
        <p:spPr>
          <a:xfrm>
            <a:off x="5316296" y="3327079"/>
            <a:ext cx="713266" cy="712469"/>
          </a:xfrm>
          <a:prstGeom prst="rect">
            <a:avLst/>
          </a:prstGeom>
        </p:spPr>
      </p:pic>
      <p:pic>
        <p:nvPicPr>
          <p:cNvPr id="52" name="Picture 51"/>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726520" y="3248451"/>
            <a:ext cx="669419" cy="632419"/>
          </a:xfrm>
          <a:prstGeom prst="flowChartOffpageConnector">
            <a:avLst/>
          </a:prstGeom>
          <a:noFill/>
        </p:spPr>
      </p:pic>
      <p:pic>
        <p:nvPicPr>
          <p:cNvPr id="27" name="Picture 6"/>
          <p:cNvPicPr>
            <a:picLocks noChangeAspect="1"/>
          </p:cNvPicPr>
          <p:nvPr/>
        </p:nvPicPr>
        <p:blipFill>
          <a:blip r:embed="rId7"/>
          <a:stretch>
            <a:fillRect/>
          </a:stretch>
        </p:blipFill>
        <p:spPr>
          <a:xfrm>
            <a:off x="5332774" y="5328253"/>
            <a:ext cx="902482" cy="796412"/>
          </a:xfrm>
          <a:prstGeom prst="rect">
            <a:avLst/>
          </a:prstGeom>
        </p:spPr>
      </p:pic>
      <p:sp>
        <p:nvSpPr>
          <p:cNvPr id="28" name="Rectangle 27"/>
          <p:cNvSpPr/>
          <p:nvPr/>
        </p:nvSpPr>
        <p:spPr bwMode="auto">
          <a:xfrm>
            <a:off x="5202453" y="4958572"/>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기능</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개발을 가속화하는 </a:t>
            </a:r>
            <a:r>
              <a:rPr kumimoji="0" lang="en-US" altLang="ko-KR" sz="156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serverless</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이벤트 기반 경험</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Tree>
    <p:extLst>
      <p:ext uri="{BB962C8B-B14F-4D97-AF65-F5344CB8AC3E}">
        <p14:creationId xmlns:p14="http://schemas.microsoft.com/office/powerpoint/2010/main" val="409591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1042" y="2645422"/>
            <a:ext cx="1587636" cy="1782323"/>
          </a:xfrm>
          <a:prstGeom prst="rect">
            <a:avLst/>
          </a:prstGeom>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753" y="2558320"/>
            <a:ext cx="3765460" cy="1956529"/>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5810" y="2433719"/>
            <a:ext cx="1713762" cy="3593964"/>
          </a:xfrm>
          <a:prstGeom prst="rect">
            <a:avLst/>
          </a:prstGeom>
        </p:spPr>
      </p:pic>
      <p:sp>
        <p:nvSpPr>
          <p:cNvPr id="8" name="TextBox 7"/>
          <p:cNvSpPr txBox="1"/>
          <p:nvPr/>
        </p:nvSpPr>
        <p:spPr>
          <a:xfrm>
            <a:off x="3818965" y="500231"/>
            <a:ext cx="46365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smtClean="0">
                <a:ln>
                  <a:noFill/>
                </a:ln>
                <a:solidFill>
                  <a:prstClr val="black"/>
                </a:solidFill>
                <a:effectLst/>
                <a:uLnTx/>
                <a:uFillTx/>
                <a:latin typeface="Segoe UI"/>
                <a:ea typeface="+mn-ea"/>
                <a:cs typeface="+mn-cs"/>
              </a:rPr>
              <a:t>Azure Function</a:t>
            </a:r>
            <a:endParaRPr kumimoji="0" lang="ko-KR" altLang="en-US" sz="3200" b="1"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426997" y="4841821"/>
            <a:ext cx="678393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run code on demand without having to manage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enable to build highly scalable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serverless</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API</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848037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1252539" y="320390"/>
            <a:ext cx="10749642" cy="808491"/>
          </a:xfrm>
        </p:spPr>
        <p:txBody>
          <a:bodyPr>
            <a:normAutofit/>
          </a:bodyPr>
          <a:lstStyle/>
          <a:p>
            <a:r>
              <a:rPr lang="en-US" altLang="ko-KR" b="1" dirty="0"/>
              <a:t>Azure Function </a:t>
            </a:r>
            <a:r>
              <a:rPr lang="en-US" altLang="ko-KR" b="1" dirty="0" smtClean="0"/>
              <a:t>Trigger</a:t>
            </a:r>
            <a:endParaRPr lang="ko-KR" altLang="en-US" dirty="0"/>
          </a:p>
        </p:txBody>
      </p:sp>
      <p:sp>
        <p:nvSpPr>
          <p:cNvPr id="4" name="내용 개체 틀 3"/>
          <p:cNvSpPr>
            <a:spLocks noGrp="1"/>
          </p:cNvSpPr>
          <p:nvPr>
            <p:ph idx="1"/>
          </p:nvPr>
        </p:nvSpPr>
        <p:spPr/>
        <p:txBody>
          <a:bodyPr>
            <a:normAutofit lnSpcReduction="10000"/>
          </a:bodyPr>
          <a:lstStyle/>
          <a:p>
            <a:r>
              <a:rPr lang="en-US" altLang="ko-KR" dirty="0" err="1" smtClean="0"/>
              <a:t>HTTPTrigger</a:t>
            </a:r>
            <a:endParaRPr lang="en-US" altLang="ko-KR" dirty="0" smtClean="0"/>
          </a:p>
          <a:p>
            <a:r>
              <a:rPr lang="en-US" altLang="ko-KR" dirty="0" err="1" smtClean="0"/>
              <a:t>TimerTrigger</a:t>
            </a:r>
            <a:endParaRPr lang="en-US" altLang="ko-KR" dirty="0" smtClean="0"/>
          </a:p>
          <a:p>
            <a:r>
              <a:rPr lang="en-US" altLang="ko-KR" dirty="0" smtClean="0"/>
              <a:t>GitHub </a:t>
            </a:r>
            <a:r>
              <a:rPr lang="en-US" altLang="ko-KR" dirty="0" err="1" smtClean="0"/>
              <a:t>webhook</a:t>
            </a:r>
            <a:endParaRPr lang="en-US" altLang="ko-KR" dirty="0" smtClean="0"/>
          </a:p>
          <a:p>
            <a:r>
              <a:rPr lang="en-US" altLang="ko-KR" dirty="0" err="1" smtClean="0"/>
              <a:t>Webhook</a:t>
            </a:r>
            <a:endParaRPr lang="en-US" altLang="ko-KR" dirty="0" smtClean="0"/>
          </a:p>
          <a:p>
            <a:r>
              <a:rPr lang="en-US" altLang="ko-KR" dirty="0" err="1" smtClean="0"/>
              <a:t>CosmosDBTfigger</a:t>
            </a:r>
            <a:endParaRPr lang="en-US" altLang="ko-KR" dirty="0" smtClean="0"/>
          </a:p>
          <a:p>
            <a:r>
              <a:rPr lang="en-US" altLang="ko-KR" dirty="0" err="1" smtClean="0"/>
              <a:t>BlobTrigger</a:t>
            </a:r>
            <a:endParaRPr lang="en-US" altLang="ko-KR" dirty="0" smtClean="0"/>
          </a:p>
          <a:p>
            <a:r>
              <a:rPr lang="en-US" altLang="ko-KR" dirty="0" err="1" smtClean="0"/>
              <a:t>QueueTrigger</a:t>
            </a:r>
            <a:endParaRPr lang="en-US" altLang="ko-KR" dirty="0" smtClean="0"/>
          </a:p>
          <a:p>
            <a:r>
              <a:rPr lang="en-US" altLang="ko-KR" dirty="0" err="1" smtClean="0"/>
              <a:t>EventHubTrigger</a:t>
            </a:r>
            <a:endParaRPr lang="ko-KR" altLang="en-US" dirty="0"/>
          </a:p>
        </p:txBody>
      </p:sp>
    </p:spTree>
    <p:extLst>
      <p:ext uri="{BB962C8B-B14F-4D97-AF65-F5344CB8AC3E}">
        <p14:creationId xmlns:p14="http://schemas.microsoft.com/office/powerpoint/2010/main" val="27520413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275" y="1347458"/>
            <a:ext cx="3941215" cy="4734746"/>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4376" y="1347458"/>
            <a:ext cx="5027204" cy="4738031"/>
          </a:xfrm>
          <a:prstGeom prst="rect">
            <a:avLst/>
          </a:prstGeom>
        </p:spPr>
      </p:pic>
      <p:sp>
        <p:nvSpPr>
          <p:cNvPr id="5" name="TextBox 4"/>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hlinkClick r:id="rId5"/>
              </a:rPr>
              <a:t>https://www.youtube.com/watch?v=Vxf-rOEO1q4</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3818965" y="500231"/>
            <a:ext cx="46365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smtClean="0">
                <a:ln>
                  <a:noFill/>
                </a:ln>
                <a:solidFill>
                  <a:prstClr val="black"/>
                </a:solidFill>
                <a:effectLst/>
                <a:uLnTx/>
                <a:uFillTx/>
                <a:latin typeface="Segoe UI"/>
                <a:ea typeface="+mn-ea"/>
                <a:cs typeface="+mn-cs"/>
              </a:rPr>
              <a:t>Azure Function</a:t>
            </a:r>
            <a:endParaRPr kumimoji="0" lang="ko-KR" altLang="en-US" sz="32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7432563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675" y="1387371"/>
            <a:ext cx="10915650" cy="5142017"/>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rPr>
              <a:t>MS </a:t>
            </a:r>
            <a:r>
              <a:rPr kumimoji="0" lang="ko-KR" altLang="en-US" sz="1200" b="0" i="0" u="none" strike="noStrike" kern="1200" cap="none" spc="0" normalizeH="0" baseline="0" noProof="0" dirty="0" smtClean="0">
                <a:ln>
                  <a:noFill/>
                </a:ln>
                <a:solidFill>
                  <a:prstClr val="black"/>
                </a:solidFill>
                <a:effectLst/>
                <a:uLnTx/>
                <a:uFillTx/>
                <a:latin typeface="Segoe UI"/>
                <a:ea typeface="+mn-ea"/>
                <a:cs typeface="+mn-cs"/>
              </a:rPr>
              <a:t>김영욱 </a:t>
            </a:r>
            <a:r>
              <a:rPr kumimoji="0" lang="en-US" altLang="ko-KR" sz="1200" b="0" i="0" u="none" strike="noStrike" kern="1200" cap="none" spc="0" normalizeH="0" baseline="0" noProof="0" dirty="0" err="1" smtClean="0">
                <a:ln>
                  <a:noFill/>
                </a:ln>
                <a:solidFill>
                  <a:prstClr val="black"/>
                </a:solidFill>
                <a:effectLst/>
                <a:uLnTx/>
                <a:uFillTx/>
                <a:latin typeface="Segoe UI"/>
                <a:ea typeface="+mn-ea"/>
                <a:cs typeface="+mn-cs"/>
              </a:rPr>
              <a:t>Blog:Youngwook.com</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57725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dirty="0" err="1" smtClean="0"/>
              <a:t>클라우드</a:t>
            </a:r>
            <a:r>
              <a:rPr lang="ko-KR" altLang="en-US" b="1" dirty="0" smtClean="0"/>
              <a:t> 정의</a:t>
            </a:r>
            <a:endParaRPr lang="ko-KR" altLang="en-US" dirty="0"/>
          </a:p>
        </p:txBody>
      </p:sp>
      <p:sp>
        <p:nvSpPr>
          <p:cNvPr id="5" name="텍스트 개체 틀 4"/>
          <p:cNvSpPr>
            <a:spLocks noGrp="1"/>
          </p:cNvSpPr>
          <p:nvPr>
            <p:ph type="body" sz="quarter" idx="10"/>
          </p:nvPr>
        </p:nvSpPr>
        <p:spPr>
          <a:xfrm>
            <a:off x="455995" y="1505068"/>
            <a:ext cx="11306469" cy="3166084"/>
          </a:xfrm>
        </p:spPr>
        <p:txBody>
          <a:bodyPr/>
          <a:lstStyle/>
          <a:p>
            <a:pPr marL="342900" indent="-342900">
              <a:lnSpc>
                <a:spcPct val="200000"/>
              </a:lnSpc>
              <a:buFont typeface="Wingdings" panose="05000000000000000000" pitchFamily="2" charset="2"/>
              <a:buChar char="§"/>
            </a:pPr>
            <a:r>
              <a:rPr lang="en-US" altLang="ko-KR" dirty="0"/>
              <a:t>On-demand self-service </a:t>
            </a:r>
            <a:endParaRPr lang="en-US" altLang="ko-KR" dirty="0" smtClean="0"/>
          </a:p>
          <a:p>
            <a:pPr marL="342900" indent="-342900">
              <a:lnSpc>
                <a:spcPct val="200000"/>
              </a:lnSpc>
              <a:buFont typeface="Wingdings" panose="05000000000000000000" pitchFamily="2" charset="2"/>
              <a:buChar char="§"/>
            </a:pPr>
            <a:r>
              <a:rPr lang="en-US" altLang="ko-KR" dirty="0" smtClean="0"/>
              <a:t>Ubiquitous </a:t>
            </a:r>
            <a:r>
              <a:rPr lang="en-US" altLang="ko-KR" dirty="0"/>
              <a:t>network access </a:t>
            </a:r>
            <a:endParaRPr lang="en-US" altLang="ko-KR" dirty="0" smtClean="0"/>
          </a:p>
          <a:p>
            <a:pPr marL="342900" indent="-342900">
              <a:lnSpc>
                <a:spcPct val="200000"/>
              </a:lnSpc>
              <a:buFont typeface="Wingdings" panose="05000000000000000000" pitchFamily="2" charset="2"/>
              <a:buChar char="§"/>
            </a:pPr>
            <a:r>
              <a:rPr lang="en-US" altLang="ko-KR" dirty="0" smtClean="0"/>
              <a:t>Location </a:t>
            </a:r>
            <a:r>
              <a:rPr lang="en-US" altLang="ko-KR" dirty="0"/>
              <a:t>transparent resource pooling </a:t>
            </a:r>
            <a:endParaRPr lang="en-US" altLang="ko-KR" dirty="0" smtClean="0"/>
          </a:p>
          <a:p>
            <a:pPr marL="342900" indent="-342900">
              <a:lnSpc>
                <a:spcPct val="200000"/>
              </a:lnSpc>
              <a:buFont typeface="Wingdings" panose="05000000000000000000" pitchFamily="2" charset="2"/>
              <a:buChar char="§"/>
            </a:pPr>
            <a:r>
              <a:rPr lang="en-US" altLang="ko-KR" dirty="0" smtClean="0"/>
              <a:t>Rapid </a:t>
            </a:r>
            <a:r>
              <a:rPr lang="en-US" altLang="ko-KR" dirty="0"/>
              <a:t>elasticity</a:t>
            </a:r>
            <a:endParaRPr lang="ko-KR" altLang="en-US" dirty="0"/>
          </a:p>
        </p:txBody>
      </p:sp>
      <p:sp>
        <p:nvSpPr>
          <p:cNvPr id="7" name="텍스트 개체 틀 6"/>
          <p:cNvSpPr>
            <a:spLocks noGrp="1"/>
          </p:cNvSpPr>
          <p:nvPr>
            <p:ph type="body" sz="quarter" idx="12"/>
          </p:nvPr>
        </p:nvSpPr>
        <p:spPr>
          <a:xfrm>
            <a:off x="8028697" y="6292391"/>
            <a:ext cx="4350712" cy="224733"/>
          </a:xfrm>
        </p:spPr>
        <p:txBody>
          <a:bodyPr/>
          <a:lstStyle/>
          <a:p>
            <a:r>
              <a:rPr lang="en-US" altLang="ko-KR" dirty="0" smtClean="0"/>
              <a:t>Source: </a:t>
            </a:r>
            <a:r>
              <a:rPr lang="en-US" altLang="ko-KR" dirty="0"/>
              <a:t>MS Azure Fundamentals AZ-900.pdf</a:t>
            </a:r>
            <a:endParaRPr lang="ko-KR" altLang="en-US" dirty="0"/>
          </a:p>
        </p:txBody>
      </p:sp>
      <p:sp>
        <p:nvSpPr>
          <p:cNvPr id="3" name="바닥글 개체 틀 2"/>
          <p:cNvSpPr>
            <a:spLocks noGrp="1"/>
          </p:cNvSpPr>
          <p:nvPr>
            <p:ph type="ftr" sz="quarter" idx="3"/>
          </p:nvPr>
        </p:nvSpPr>
        <p:spPr>
          <a:xfrm>
            <a:off x="373197" y="6404758"/>
            <a:ext cx="11586711" cy="118296"/>
          </a:xfrm>
        </p:spPr>
        <p:txBody>
          <a:bodyPr/>
          <a:lstStyle/>
          <a:p>
            <a:r>
              <a:rPr lang="en-US" smtClean="0">
                <a:solidFill>
                  <a:schemeClr val="bg1">
                    <a:lumMod val="65000"/>
                  </a:schemeClr>
                </a:solidFill>
              </a:rPr>
              <a:t>© Microsoft Corporation                                                                                  								                                Azure </a:t>
            </a:r>
            <a:endParaRPr lang="en-US">
              <a:solidFill>
                <a:schemeClr val="bg1">
                  <a:lumMod val="65000"/>
                </a:schemeClr>
              </a:solidFill>
            </a:endParaRPr>
          </a:p>
        </p:txBody>
      </p:sp>
    </p:spTree>
    <p:extLst>
      <p:ext uri="{BB962C8B-B14F-4D97-AF65-F5344CB8AC3E}">
        <p14:creationId xmlns:p14="http://schemas.microsoft.com/office/powerpoint/2010/main" val="2132636693"/>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오른쪽 화살표 45"/>
          <p:cNvSpPr/>
          <p:nvPr/>
        </p:nvSpPr>
        <p:spPr>
          <a:xfrm>
            <a:off x="2928939" y="982246"/>
            <a:ext cx="8256727" cy="16192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제목 1"/>
          <p:cNvSpPr txBox="1">
            <a:spLocks/>
          </p:cNvSpPr>
          <p:nvPr/>
        </p:nvSpPr>
        <p:spPr>
          <a:xfrm>
            <a:off x="2641425" y="455170"/>
            <a:ext cx="5688623" cy="614461"/>
          </a:xfrm>
          <a:prstGeom prst="rect">
            <a:avLst/>
          </a:prstGeom>
        </p:spPr>
        <p:txBody>
          <a:bodyPr>
            <a:normAutofit/>
          </a:bodyPr>
          <a:lst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smtClean="0">
                <a:ln>
                  <a:noFill/>
                </a:ln>
                <a:solidFill>
                  <a:prstClr val="black"/>
                </a:solidFill>
                <a:effectLst/>
                <a:uLnTx/>
                <a:uFillTx/>
                <a:latin typeface="맑은 고딕" panose="020B0503020000020004" pitchFamily="50" charset="-127"/>
                <a:ea typeface="맑은 고딕" panose="020B0503020000020004" pitchFamily="50" charset="-127"/>
                <a:cs typeface="+mj-cs"/>
              </a:rPr>
              <a:t>Structure Model</a:t>
            </a:r>
            <a:endParaRPr kumimoji="0" lang="ko-KR" altLang="en-US" sz="2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j-cs"/>
            </a:endParaRPr>
          </a:p>
        </p:txBody>
      </p:sp>
      <p:sp>
        <p:nvSpPr>
          <p:cNvPr id="64" name="TextBox 1034"/>
          <p:cNvSpPr txBox="1"/>
          <p:nvPr/>
        </p:nvSpPr>
        <p:spPr>
          <a:xfrm>
            <a:off x="-33322" y="6446133"/>
            <a:ext cx="1812955"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Android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1034"/>
          <p:cNvSpPr txBox="1"/>
          <p:nvPr/>
        </p:nvSpPr>
        <p:spPr>
          <a:xfrm>
            <a:off x="-141596" y="2965353"/>
            <a:ext cx="1421014"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Sensor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module/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Gateway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181" y="4788663"/>
            <a:ext cx="955099" cy="670245"/>
          </a:xfrm>
          <a:prstGeom prst="rect">
            <a:avLst/>
          </a:prstGeom>
        </p:spPr>
      </p:pic>
      <p:sp>
        <p:nvSpPr>
          <p:cNvPr id="47" name="TextBox 1034"/>
          <p:cNvSpPr txBox="1"/>
          <p:nvPr/>
        </p:nvSpPr>
        <p:spPr>
          <a:xfrm>
            <a:off x="-262198" y="4534662"/>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Back-end Server</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3" name="그룹 2"/>
          <p:cNvGrpSpPr/>
          <p:nvPr/>
        </p:nvGrpSpPr>
        <p:grpSpPr>
          <a:xfrm>
            <a:off x="74023" y="1307802"/>
            <a:ext cx="11793393" cy="5415330"/>
            <a:chOff x="74023" y="1307802"/>
            <a:chExt cx="11793393" cy="5415330"/>
          </a:xfrm>
        </p:grpSpPr>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3886" y="2129705"/>
              <a:ext cx="1470134" cy="695566"/>
            </a:xfrm>
            <a:prstGeom prst="rect">
              <a:avLst/>
            </a:prstGeom>
          </p:spPr>
        </p:pic>
        <p:sp>
          <p:nvSpPr>
            <p:cNvPr id="16" name="Rectangle 27"/>
            <p:cNvSpPr>
              <a:spLocks noChangeArrowheads="1"/>
            </p:cNvSpPr>
            <p:nvPr/>
          </p:nvSpPr>
          <p:spPr bwMode="auto">
            <a:xfrm>
              <a:off x="3064202" y="2979007"/>
              <a:ext cx="1220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맑은 고딕" panose="020B0503020000020004" pitchFamily="34" charset="-127"/>
                  <a:cs typeface="+mn-cs"/>
                </a:rPr>
                <a:t>IoT</a:t>
              </a: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hub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Raw data</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38" name="Rectangle 27"/>
            <p:cNvSpPr>
              <a:spLocks noChangeArrowheads="1"/>
            </p:cNvSpPr>
            <p:nvPr/>
          </p:nvSpPr>
          <p:spPr bwMode="auto">
            <a:xfrm>
              <a:off x="1587194" y="2689268"/>
              <a:ext cx="85432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MQTT/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sensing data</a:t>
              </a:r>
              <a:endParaRPr kumimoji="0" lang="ko-KR" altLang="en-US"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40" name="그림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065" y="2246154"/>
              <a:ext cx="662609" cy="662609"/>
            </a:xfrm>
            <a:prstGeom prst="rect">
              <a:avLst/>
            </a:prstGeom>
          </p:spPr>
        </p:pic>
        <p:cxnSp>
          <p:nvCxnSpPr>
            <p:cNvPr id="41" name="직선 화살표 연결선 40"/>
            <p:cNvCxnSpPr/>
            <p:nvPr/>
          </p:nvCxnSpPr>
          <p:spPr>
            <a:xfrm flipV="1">
              <a:off x="1098923" y="2499425"/>
              <a:ext cx="1560622" cy="2744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582" y="5775041"/>
              <a:ext cx="763574" cy="763574"/>
            </a:xfrm>
            <a:prstGeom prst="rect">
              <a:avLst/>
            </a:prstGeom>
          </p:spPr>
        </p:pic>
        <p:sp>
          <p:nvSpPr>
            <p:cNvPr id="70" name="TextBox 1034"/>
            <p:cNvSpPr txBox="1"/>
            <p:nvPr/>
          </p:nvSpPr>
          <p:spPr>
            <a:xfrm>
              <a:off x="74023" y="5367941"/>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REST API</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74" name="꺾인 연결선 73"/>
            <p:cNvCxnSpPr/>
            <p:nvPr/>
          </p:nvCxnSpPr>
          <p:spPr>
            <a:xfrm rot="10800000" flipV="1">
              <a:off x="667155" y="4946293"/>
              <a:ext cx="1882176" cy="125432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3570597" y="2032579"/>
              <a:ext cx="8188940" cy="4265680"/>
              <a:chOff x="2436533" y="2307809"/>
              <a:chExt cx="8188940" cy="4265680"/>
            </a:xfrm>
          </p:grpSpPr>
          <p:pic>
            <p:nvPicPr>
              <p:cNvPr id="5" name="그림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000779" y="2312438"/>
                <a:ext cx="1355809" cy="757727"/>
              </a:xfrm>
              <a:prstGeom prst="rect">
                <a:avLst/>
              </a:prstGeom>
            </p:spPr>
          </p:pic>
          <p:pic>
            <p:nvPicPr>
              <p:cNvPr id="6" name="그림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6143" y="2433672"/>
                <a:ext cx="763176" cy="591146"/>
              </a:xfrm>
              <a:prstGeom prst="rect">
                <a:avLst/>
              </a:prstGeom>
            </p:spPr>
          </p:pic>
          <p:pic>
            <p:nvPicPr>
              <p:cNvPr id="7" name="그림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46902" y="2307809"/>
                <a:ext cx="1175477" cy="1009192"/>
              </a:xfrm>
              <a:prstGeom prst="rect">
                <a:avLst/>
              </a:prstGeom>
            </p:spPr>
          </p:pic>
          <p:sp>
            <p:nvSpPr>
              <p:cNvPr id="13" name="Rectangle 27"/>
              <p:cNvSpPr>
                <a:spLocks noChangeArrowheads="1"/>
              </p:cNvSpPr>
              <p:nvPr/>
            </p:nvSpPr>
            <p:spPr bwMode="auto">
              <a:xfrm>
                <a:off x="5886902" y="3330921"/>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function</a:t>
                </a:r>
                <a:endParaRPr kumimoji="0" lang="ko-KR" altLang="en-US"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4" name="Rectangle 27"/>
              <p:cNvSpPr>
                <a:spLocks noChangeArrowheads="1"/>
              </p:cNvSpPr>
              <p:nvPr/>
            </p:nvSpPr>
            <p:spPr bwMode="auto">
              <a:xfrm>
                <a:off x="4353173" y="3333152"/>
                <a:ext cx="15700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Blob storage/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Table, Raw </a:t>
                </a: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data</a:t>
                </a:r>
                <a:r>
                  <a:rPr kumimoji="0" lang="en-US" altLang="ko-KR"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a:t>
                </a:r>
                <a:endParaRPr kumimoji="0" lang="ko-KR" altLang="en-US"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5" name="Rectangle 27"/>
              <p:cNvSpPr>
                <a:spLocks noChangeArrowheads="1"/>
              </p:cNvSpPr>
              <p:nvPr/>
            </p:nvSpPr>
            <p:spPr bwMode="auto">
              <a:xfrm>
                <a:off x="3412885" y="3240583"/>
                <a:ext cx="81215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Stream Analytic</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25" name="오른쪽 화살표 24"/>
              <p:cNvSpPr/>
              <p:nvPr/>
            </p:nvSpPr>
            <p:spPr>
              <a:xfrm>
                <a:off x="4225035" y="2664068"/>
                <a:ext cx="22122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오른쪽 화살표 25"/>
              <p:cNvSpPr/>
              <p:nvPr/>
            </p:nvSpPr>
            <p:spPr>
              <a:xfrm>
                <a:off x="5506443" y="2616256"/>
                <a:ext cx="361950" cy="163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오른쪽 화살표 29"/>
              <p:cNvSpPr/>
              <p:nvPr/>
            </p:nvSpPr>
            <p:spPr>
              <a:xfrm>
                <a:off x="2916008" y="2655757"/>
                <a:ext cx="257326" cy="62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1" name="그룹 10"/>
              <p:cNvGrpSpPr/>
              <p:nvPr/>
            </p:nvGrpSpPr>
            <p:grpSpPr>
              <a:xfrm>
                <a:off x="5929043" y="5827744"/>
                <a:ext cx="1135477" cy="745745"/>
                <a:chOff x="7585661" y="5942154"/>
                <a:chExt cx="1135477" cy="745745"/>
              </a:xfrm>
            </p:grpSpPr>
            <p:sp>
              <p:nvSpPr>
                <p:cNvPr id="33" name="타원 32"/>
                <p:cNvSpPr/>
                <p:nvPr/>
              </p:nvSpPr>
              <p:spPr>
                <a:xfrm>
                  <a:off x="7585661" y="5942154"/>
                  <a:ext cx="1135477" cy="745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TextBox 33"/>
                <p:cNvSpPr txBox="1"/>
                <p:nvPr/>
              </p:nvSpPr>
              <p:spPr>
                <a:xfrm>
                  <a:off x="7840586" y="5969284"/>
                  <a:ext cx="6768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DataBase</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8" name="그림 47"/>
              <p:cNvPicPr>
                <a:picLocks noChangeAspect="1"/>
              </p:cNvPicPr>
              <p:nvPr/>
            </p:nvPicPr>
            <p:blipFill rotWithShape="1">
              <a:blip r:embed="rId10"/>
              <a:stretch>
                <a:fillRect/>
              </a:stretch>
            </p:blipFill>
            <p:spPr>
              <a:xfrm>
                <a:off x="9243193" y="2420510"/>
                <a:ext cx="1275484" cy="744303"/>
              </a:xfrm>
              <a:prstGeom prst="rect">
                <a:avLst/>
              </a:prstGeom>
            </p:spPr>
          </p:pic>
          <p:sp>
            <p:nvSpPr>
              <p:cNvPr id="50" name="Rectangle 27"/>
              <p:cNvSpPr>
                <a:spLocks noChangeArrowheads="1"/>
              </p:cNvSpPr>
              <p:nvPr/>
            </p:nvSpPr>
            <p:spPr bwMode="auto">
              <a:xfrm>
                <a:off x="9373607" y="3334507"/>
                <a:ext cx="1251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DASH board/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Visualization</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1276" y="4265945"/>
                <a:ext cx="1475644" cy="774713"/>
              </a:xfrm>
              <a:prstGeom prst="rect">
                <a:avLst/>
              </a:prstGeom>
            </p:spPr>
          </p:pic>
          <p:sp>
            <p:nvSpPr>
              <p:cNvPr id="39" name="TextBox 1034"/>
              <p:cNvSpPr txBox="1"/>
              <p:nvPr/>
            </p:nvSpPr>
            <p:spPr>
              <a:xfrm>
                <a:off x="5469589" y="4970958"/>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Machine learning</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42" name="직선 화살표 연결선 41"/>
              <p:cNvCxnSpPr/>
              <p:nvPr/>
            </p:nvCxnSpPr>
            <p:spPr>
              <a:xfrm>
                <a:off x="7064520" y="2780087"/>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a:off x="7118084" y="6200616"/>
                <a:ext cx="1976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a:off x="8541271" y="2771794"/>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6404782" y="3650722"/>
                <a:ext cx="20458" cy="63816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6479098" y="5294123"/>
                <a:ext cx="17683" cy="4636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그림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27611" y="4617167"/>
                <a:ext cx="1430801" cy="676956"/>
              </a:xfrm>
              <a:prstGeom prst="rect">
                <a:avLst/>
              </a:prstGeom>
            </p:spPr>
          </p:pic>
          <p:pic>
            <p:nvPicPr>
              <p:cNvPr id="57" name="그림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8817" y="2433672"/>
                <a:ext cx="1430801" cy="676956"/>
              </a:xfrm>
              <a:prstGeom prst="rect">
                <a:avLst/>
              </a:prstGeom>
            </p:spPr>
          </p:pic>
          <p:sp>
            <p:nvSpPr>
              <p:cNvPr id="58" name="TextBox 1034"/>
              <p:cNvSpPr txBox="1"/>
              <p:nvPr/>
            </p:nvSpPr>
            <p:spPr>
              <a:xfrm>
                <a:off x="2436533" y="5294123"/>
                <a:ext cx="2009723"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Web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/ASP.NET Web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TextBox 1034"/>
              <p:cNvSpPr txBox="1"/>
              <p:nvPr/>
            </p:nvSpPr>
            <p:spPr>
              <a:xfrm>
                <a:off x="7271040" y="3310173"/>
                <a:ext cx="1903883"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Web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60" name="꺾인 연결선 59"/>
              <p:cNvCxnSpPr/>
              <p:nvPr/>
            </p:nvCxnSpPr>
            <p:spPr>
              <a:xfrm rot="5400000" flipH="1" flipV="1">
                <a:off x="6447763" y="4488720"/>
                <a:ext cx="2597943" cy="84455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꺾인 연결선 76"/>
              <p:cNvCxnSpPr/>
              <p:nvPr/>
            </p:nvCxnSpPr>
            <p:spPr>
              <a:xfrm rot="10800000">
                <a:off x="4058412" y="4955645"/>
                <a:ext cx="1788490" cy="1286508"/>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직사각형 78"/>
            <p:cNvSpPr/>
            <p:nvPr/>
          </p:nvSpPr>
          <p:spPr>
            <a:xfrm>
              <a:off x="2820098" y="1814416"/>
              <a:ext cx="9047318" cy="4908716"/>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TextBox 1034"/>
            <p:cNvSpPr txBox="1"/>
            <p:nvPr/>
          </p:nvSpPr>
          <p:spPr>
            <a:xfrm>
              <a:off x="4446256" y="1307802"/>
              <a:ext cx="462768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srgbClr val="ED7D31"/>
                  </a:solidFill>
                  <a:effectLst/>
                  <a:uLnTx/>
                  <a:uFillTx/>
                  <a:latin typeface="Segoe UI"/>
                  <a:ea typeface="+mn-ea"/>
                  <a:cs typeface="+mn-cs"/>
                </a:rPr>
                <a:t>Azure cloud platform</a:t>
              </a:r>
              <a:endParaRPr kumimoji="0" lang="en-US" altLang="ko-KR" sz="1800" b="1" i="0" u="none" strike="noStrike" kern="1200" cap="none" spc="0" normalizeH="0" baseline="0" noProof="0" dirty="0">
                <a:ln>
                  <a:noFill/>
                </a:ln>
                <a:solidFill>
                  <a:srgbClr val="ED7D31"/>
                </a:solidFill>
                <a:effectLst/>
                <a:uLnTx/>
                <a:uFillTx/>
                <a:latin typeface="Segoe UI"/>
                <a:ea typeface="+mn-ea"/>
                <a:cs typeface="+mn-cs"/>
              </a:endParaRPr>
            </a:p>
          </p:txBody>
        </p:sp>
        <p:sp>
          <p:nvSpPr>
            <p:cNvPr id="44" name="TextBox 1034"/>
            <p:cNvSpPr txBox="1"/>
            <p:nvPr/>
          </p:nvSpPr>
          <p:spPr>
            <a:xfrm>
              <a:off x="7940135" y="6112376"/>
              <a:ext cx="2720937"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Cosmos DB/NoSQL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a:t>
              </a:r>
              <a:r>
                <a:rPr kumimoji="0" lang="en-US" altLang="ko-KR" sz="1500" b="0" i="0" u="none" strike="noStrike" kern="1200" cap="none" spc="0" normalizeH="0" baseline="0" noProof="0" dirty="0" err="1" smtClean="0">
                  <a:ln>
                    <a:noFill/>
                  </a:ln>
                  <a:solidFill>
                    <a:prstClr val="black"/>
                  </a:solidFill>
                  <a:effectLst/>
                  <a:uLnTx/>
                  <a:uFillTx/>
                  <a:latin typeface="Segoe UI"/>
                  <a:ea typeface="+mn-ea"/>
                  <a:cs typeface="+mn-cs"/>
                </a:rPr>
                <a:t>Redis</a:t>
              </a: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/MySQL </a:t>
              </a: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8" name="직선 화살표 연결선 7"/>
            <p:cNvCxnSpPr/>
            <p:nvPr/>
          </p:nvCxnSpPr>
          <p:spPr>
            <a:xfrm flipH="1">
              <a:off x="491369" y="5018893"/>
              <a:ext cx="1015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endCxn id="54" idx="0"/>
            </p:cNvCxnSpPr>
            <p:nvPr/>
          </p:nvCxnSpPr>
          <p:spPr>
            <a:xfrm>
              <a:off x="388368" y="5529523"/>
              <a:ext cx="103001" cy="24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597972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013" y="2028753"/>
            <a:ext cx="7743825" cy="4172022"/>
          </a:xfrm>
          <a:prstGeom prst="rect">
            <a:avLst/>
          </a:prstGeom>
        </p:spPr>
      </p:pic>
      <p:sp>
        <p:nvSpPr>
          <p:cNvPr id="3" name="TextBox 2"/>
          <p:cNvSpPr txBox="1"/>
          <p:nvPr/>
        </p:nvSpPr>
        <p:spPr>
          <a:xfrm>
            <a:off x="7858125" y="6566713"/>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rPr>
              <a:t>MS </a:t>
            </a:r>
            <a:r>
              <a:rPr kumimoji="0" lang="ko-KR" altLang="en-US" sz="1200" b="0" i="0" u="none" strike="noStrike" kern="1200" cap="none" spc="0" normalizeH="0" baseline="0" noProof="0" dirty="0" smtClean="0">
                <a:ln>
                  <a:noFill/>
                </a:ln>
                <a:solidFill>
                  <a:prstClr val="black"/>
                </a:solidFill>
                <a:effectLst/>
                <a:uLnTx/>
                <a:uFillTx/>
                <a:latin typeface="Segoe UI"/>
                <a:ea typeface="+mn-ea"/>
                <a:cs typeface="+mn-cs"/>
              </a:rPr>
              <a:t>김영욱 </a:t>
            </a:r>
            <a:r>
              <a:rPr kumimoji="0" lang="en-US" altLang="ko-KR" sz="1200" b="0" i="0" u="none" strike="noStrike" kern="1200" cap="none" spc="0" normalizeH="0" baseline="0" noProof="0" dirty="0" err="1" smtClean="0">
                <a:ln>
                  <a:noFill/>
                </a:ln>
                <a:solidFill>
                  <a:prstClr val="black"/>
                </a:solidFill>
                <a:effectLst/>
                <a:uLnTx/>
                <a:uFillTx/>
                <a:latin typeface="Segoe UI"/>
                <a:ea typeface="+mn-ea"/>
                <a:cs typeface="+mn-cs"/>
              </a:rPr>
              <a:t>Blog:Youngwook.com</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4987035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Install : VS code for Azure Function</a:t>
            </a:r>
            <a:endParaRPr lang="ko-KR" altLang="en-US" dirty="0"/>
          </a:p>
        </p:txBody>
      </p:sp>
      <p:sp>
        <p:nvSpPr>
          <p:cNvPr id="3" name="내용 개체 틀 2"/>
          <p:cNvSpPr>
            <a:spLocks noGrp="1"/>
          </p:cNvSpPr>
          <p:nvPr>
            <p:ph idx="1"/>
          </p:nvPr>
        </p:nvSpPr>
        <p:spPr/>
        <p:txBody>
          <a:bodyPr/>
          <a:lstStyle/>
          <a:p>
            <a:r>
              <a:rPr lang="en-US" altLang="ko-KR" dirty="0" smtClean="0"/>
              <a:t>Visual Studio Code</a:t>
            </a:r>
          </a:p>
          <a:p>
            <a:r>
              <a:rPr lang="en-US" altLang="ko-KR" dirty="0" smtClean="0"/>
              <a:t>.NET Core 3.1 SDK</a:t>
            </a:r>
          </a:p>
          <a:p>
            <a:r>
              <a:rPr lang="en-US" altLang="ko-KR" dirty="0" err="1" smtClean="0"/>
              <a:t>VCCode</a:t>
            </a:r>
            <a:r>
              <a:rPr lang="en-US" altLang="ko-KR" dirty="0" smtClean="0"/>
              <a:t> Azure Functions extension</a:t>
            </a:r>
          </a:p>
          <a:p>
            <a:r>
              <a:rPr lang="en-US" altLang="ko-KR" dirty="0" smtClean="0"/>
              <a:t>Azure Functions Core Tools</a:t>
            </a:r>
            <a:endParaRPr lang="ko-KR" altLang="en-US" dirty="0"/>
          </a:p>
        </p:txBody>
      </p:sp>
    </p:spTree>
    <p:extLst>
      <p:ext uri="{BB962C8B-B14F-4D97-AF65-F5344CB8AC3E}">
        <p14:creationId xmlns:p14="http://schemas.microsoft.com/office/powerpoint/2010/main" val="15043138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Install : VS code for Azure Function</a:t>
            </a:r>
            <a:endParaRPr lang="ko-KR" altLang="en-US" dirty="0"/>
          </a:p>
        </p:txBody>
      </p:sp>
      <p:sp>
        <p:nvSpPr>
          <p:cNvPr id="5" name="내용 개체 틀 4"/>
          <p:cNvSpPr>
            <a:spLocks noGrp="1"/>
          </p:cNvSpPr>
          <p:nvPr>
            <p:ph idx="1"/>
          </p:nvPr>
        </p:nvSpPr>
        <p:spPr>
          <a:xfrm>
            <a:off x="910590" y="1360169"/>
            <a:ext cx="10741914" cy="5812155"/>
          </a:xfrm>
        </p:spPr>
        <p:txBody>
          <a:bodyPr>
            <a:normAutofit/>
          </a:bodyPr>
          <a:lstStyle/>
          <a:p>
            <a:r>
              <a:rPr lang="en-US" altLang="ko-KR" dirty="0" smtClean="0"/>
              <a:t>Install</a:t>
            </a:r>
          </a:p>
          <a:p>
            <a:pPr lvl="1"/>
            <a:r>
              <a:rPr lang="en-US" altLang="ko-KR" dirty="0" err="1" smtClean="0"/>
              <a:t>dotnet</a:t>
            </a:r>
            <a:r>
              <a:rPr lang="en-US" altLang="ko-KR" dirty="0" smtClean="0"/>
              <a:t> </a:t>
            </a:r>
            <a:r>
              <a:rPr lang="en-US" altLang="ko-KR" dirty="0"/>
              <a:t>download : </a:t>
            </a:r>
            <a:r>
              <a:rPr lang="en-US" altLang="ko-KR" dirty="0" err="1"/>
              <a:t>dotnet</a:t>
            </a:r>
            <a:r>
              <a:rPr lang="en-US" altLang="ko-KR" dirty="0"/>
              <a:t> 3.1 </a:t>
            </a:r>
            <a:r>
              <a:rPr lang="en-US" altLang="ko-KR" dirty="0" smtClean="0"/>
              <a:t>SDK</a:t>
            </a:r>
          </a:p>
          <a:p>
            <a:pPr lvl="3"/>
            <a:r>
              <a:rPr lang="en-US" altLang="ko" dirty="0">
                <a:hlinkClick r:id="rId3"/>
              </a:rPr>
              <a:t>https://</a:t>
            </a:r>
            <a:r>
              <a:rPr lang="en-US" altLang="ko" dirty="0" smtClean="0">
                <a:hlinkClick r:id="rId3"/>
              </a:rPr>
              <a:t>dotnet.microsoft.com/download</a:t>
            </a:r>
            <a:endParaRPr lang="en-US" altLang="ko" dirty="0" smtClean="0"/>
          </a:p>
          <a:p>
            <a:pPr lvl="2"/>
            <a:r>
              <a:rPr lang="en-US" altLang="ko-KR" dirty="0" smtClean="0"/>
              <a:t>3.1 </a:t>
            </a:r>
            <a:r>
              <a:rPr lang="ko-KR" altLang="en-US" dirty="0" smtClean="0"/>
              <a:t>먼저 설치하고 </a:t>
            </a:r>
            <a:r>
              <a:rPr lang="en-US" altLang="ko-KR" dirty="0" smtClean="0"/>
              <a:t>5.0 </a:t>
            </a:r>
            <a:r>
              <a:rPr lang="ko-KR" altLang="en-US" dirty="0" smtClean="0"/>
              <a:t>설치 </a:t>
            </a:r>
            <a:r>
              <a:rPr lang="en-US" altLang="ko-KR" dirty="0" smtClean="0"/>
              <a:t>!!!</a:t>
            </a:r>
          </a:p>
          <a:p>
            <a:pPr lvl="1"/>
            <a:r>
              <a:rPr lang="en-US" altLang="ko-KR" dirty="0"/>
              <a:t>CMD  C:\Users\user&gt; </a:t>
            </a:r>
            <a:r>
              <a:rPr lang="en-US" altLang="ko-KR" dirty="0" err="1" smtClean="0"/>
              <a:t>dotnet</a:t>
            </a:r>
            <a:r>
              <a:rPr lang="en-US" altLang="ko-KR" dirty="0" smtClean="0"/>
              <a:t> - -info</a:t>
            </a:r>
          </a:p>
          <a:p>
            <a:r>
              <a:rPr lang="en-US" altLang="ko-KR" dirty="0" err="1" smtClean="0"/>
              <a:t>Vscode</a:t>
            </a:r>
            <a:r>
              <a:rPr lang="en-US" altLang="ko-KR" dirty="0" smtClean="0"/>
              <a:t> Extensions</a:t>
            </a:r>
          </a:p>
          <a:p>
            <a:pPr lvl="1"/>
            <a:r>
              <a:rPr lang="en-US" altLang="ko-KR" dirty="0" smtClean="0"/>
              <a:t>Azure Account</a:t>
            </a:r>
          </a:p>
          <a:p>
            <a:pPr lvl="1"/>
            <a:r>
              <a:rPr lang="en-US" altLang="ko-KR" dirty="0" smtClean="0"/>
              <a:t>Azure Functions</a:t>
            </a:r>
          </a:p>
          <a:p>
            <a:pPr lvl="1"/>
            <a:r>
              <a:rPr lang="en-US" altLang="ko-KR" dirty="0" smtClean="0"/>
              <a:t>Azure Tools</a:t>
            </a:r>
          </a:p>
          <a:p>
            <a:pPr lvl="1"/>
            <a:r>
              <a:rPr lang="en-US" altLang="ko-KR" dirty="0" smtClean="0"/>
              <a:t>C#</a:t>
            </a:r>
          </a:p>
        </p:txBody>
      </p:sp>
      <p:sp>
        <p:nvSpPr>
          <p:cNvPr id="2" name="TextBox 1"/>
          <p:cNvSpPr txBox="1"/>
          <p:nvPr/>
        </p:nvSpPr>
        <p:spPr>
          <a:xfrm>
            <a:off x="5757863" y="6534834"/>
            <a:ext cx="57435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refer: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https://www.youtube.com/watch?v=-2HIcfxyT-c</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455038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install</a:t>
            </a:r>
            <a:endParaRPr lang="ko-KR" altLang="en-US" dirty="0"/>
          </a:p>
        </p:txBody>
      </p:sp>
      <p:sp>
        <p:nvSpPr>
          <p:cNvPr id="5" name="내용 개체 틀 4"/>
          <p:cNvSpPr>
            <a:spLocks noGrp="1"/>
          </p:cNvSpPr>
          <p:nvPr>
            <p:ph idx="1"/>
          </p:nvPr>
        </p:nvSpPr>
        <p:spPr/>
        <p:txBody>
          <a:bodyPr>
            <a:normAutofit/>
          </a:bodyPr>
          <a:lstStyle/>
          <a:p>
            <a:r>
              <a:rPr lang="en-US" altLang="ko-KR" dirty="0" smtClean="0"/>
              <a:t>azure functions core tools  install</a:t>
            </a:r>
          </a:p>
          <a:p>
            <a:pPr lvl="1"/>
            <a:r>
              <a:rPr lang="en-US" altLang="ko-KR" dirty="0">
                <a:hlinkClick r:id="rId3"/>
              </a:rPr>
              <a:t>https://</a:t>
            </a:r>
            <a:r>
              <a:rPr lang="en-US" altLang="ko-KR" dirty="0" smtClean="0">
                <a:hlinkClick r:id="rId3"/>
              </a:rPr>
              <a:t>docs.microsoft.com/ko-kr/azure/azure-functions/functions-run-local?tabs=windows%2Ccsharp%2Cbash</a:t>
            </a:r>
            <a:endParaRPr lang="en-US" altLang="ko-KR" dirty="0" smtClean="0"/>
          </a:p>
          <a:p>
            <a:pPr lvl="1"/>
            <a:r>
              <a:rPr lang="en-US" altLang="ko-KR" dirty="0" smtClean="0"/>
              <a:t>v3.x-Windows64 </a:t>
            </a:r>
            <a:r>
              <a:rPr lang="ko-KR" altLang="en-US" dirty="0" smtClean="0"/>
              <a:t>클릭</a:t>
            </a:r>
            <a:r>
              <a:rPr lang="en-US" altLang="ko-KR" dirty="0" smtClean="0"/>
              <a:t>-func-cli-x64.msi   download</a:t>
            </a:r>
          </a:p>
          <a:p>
            <a:pPr lvl="1"/>
            <a:r>
              <a:rPr lang="en-US" altLang="ko-KR" dirty="0" smtClean="0"/>
              <a:t>CMD  </a:t>
            </a:r>
            <a:r>
              <a:rPr lang="en-US" altLang="ko-KR" dirty="0"/>
              <a:t>C:\Users\user&gt; </a:t>
            </a:r>
            <a:r>
              <a:rPr lang="en-US" altLang="ko-KR" dirty="0" err="1" smtClean="0"/>
              <a:t>func</a:t>
            </a:r>
            <a:endParaRPr lang="en-US" altLang="ko-KR" dirty="0"/>
          </a:p>
        </p:txBody>
      </p:sp>
      <p:sp>
        <p:nvSpPr>
          <p:cNvPr id="6" name="TextBox 5"/>
          <p:cNvSpPr txBox="1"/>
          <p:nvPr/>
        </p:nvSpPr>
        <p:spPr>
          <a:xfrm>
            <a:off x="5757863" y="6534834"/>
            <a:ext cx="57435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refer: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https://www.youtube.com/watch?v=-2HIcfxyT-c</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5248266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smtClean="0"/>
              <a:t>Get function URL</a:t>
            </a:r>
          </a:p>
          <a:p>
            <a:pPr lvl="1"/>
            <a:r>
              <a:rPr lang="en-US" altLang="ko-KR" dirty="0"/>
              <a:t>https://rofunc66.azurewebsites.net/api/HttpTrigger1?code=8KKlJ29jSvmaSIf4mLG5o3mVc16mu82lGuZZmdTiF8EObk6qsnHwag</a:t>
            </a:r>
            <a:r>
              <a:rPr lang="en-US" altLang="ko-KR" dirty="0" smtClean="0"/>
              <a:t>== </a:t>
            </a:r>
            <a:r>
              <a:rPr lang="en-US" altLang="ko-KR" b="1" dirty="0" smtClean="0"/>
              <a:t> </a:t>
            </a:r>
            <a:r>
              <a:rPr lang="en-US" altLang="ko-KR" b="1" dirty="0" smtClean="0">
                <a:solidFill>
                  <a:srgbClr val="0070C0"/>
                </a:solidFill>
              </a:rPr>
              <a:t>&amp;name=Azure</a:t>
            </a:r>
            <a:r>
              <a:rPr lang="en-US" altLang="ko-KR" b="1" dirty="0" smtClean="0"/>
              <a:t>!!!</a:t>
            </a:r>
          </a:p>
          <a:p>
            <a:r>
              <a:rPr lang="en-US" altLang="ko-KR" dirty="0" smtClean="0"/>
              <a:t>API </a:t>
            </a:r>
            <a:r>
              <a:rPr lang="ko-KR" altLang="en-US" dirty="0" smtClean="0"/>
              <a:t>처리</a:t>
            </a:r>
            <a:endParaRPr lang="en-US" altLang="ko-KR" dirty="0" smtClean="0"/>
          </a:p>
          <a:p>
            <a:pPr lvl="1"/>
            <a:r>
              <a:rPr lang="en-US" altLang="ko-KR" dirty="0" smtClean="0"/>
              <a:t>postman </a:t>
            </a:r>
            <a:endParaRPr lang="en-US" altLang="ko-KR" dirty="0"/>
          </a:p>
          <a:p>
            <a:pPr lvl="1"/>
            <a:r>
              <a:rPr lang="en-US" altLang="ko-KR" dirty="0"/>
              <a:t>query string</a:t>
            </a:r>
            <a:r>
              <a:rPr lang="ko-KR" altLang="en-US" dirty="0"/>
              <a:t>이 포함된 </a:t>
            </a:r>
            <a:r>
              <a:rPr lang="en-US" altLang="ko-KR" dirty="0"/>
              <a:t>GET </a:t>
            </a:r>
            <a:r>
              <a:rPr lang="ko-KR" altLang="en-US" dirty="0"/>
              <a:t>방식의 호출과 </a:t>
            </a:r>
            <a:r>
              <a:rPr lang="en-US" altLang="ko-KR" dirty="0"/>
              <a:t>JSON</a:t>
            </a:r>
            <a:r>
              <a:rPr lang="ko-KR" altLang="en-US" dirty="0"/>
              <a:t>이 사용된 </a:t>
            </a:r>
            <a:r>
              <a:rPr lang="en-US" altLang="ko-KR" dirty="0"/>
              <a:t>POST </a:t>
            </a:r>
            <a:r>
              <a:rPr lang="ko-KR" altLang="en-US" dirty="0"/>
              <a:t>방식의 호출</a:t>
            </a:r>
          </a:p>
          <a:p>
            <a:endParaRPr lang="ko-KR" altLang="en-US" b="1" dirty="0"/>
          </a:p>
        </p:txBody>
      </p:sp>
    </p:spTree>
    <p:extLst>
      <p:ext uri="{BB962C8B-B14F-4D97-AF65-F5344CB8AC3E}">
        <p14:creationId xmlns:p14="http://schemas.microsoft.com/office/powerpoint/2010/main" val="30398668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 dirty="0" err="1"/>
              <a:t>dotnet</a:t>
            </a:r>
            <a:r>
              <a:rPr lang="en-US" altLang="ko" dirty="0"/>
              <a:t> new </a:t>
            </a:r>
            <a:r>
              <a:rPr lang="en-US" altLang="ko" dirty="0" err="1"/>
              <a:t>mvc</a:t>
            </a:r>
            <a:endParaRPr lang="ko" altLang="en-US" dirty="0"/>
          </a:p>
          <a:p>
            <a:pPr lvl="1"/>
            <a:r>
              <a:rPr lang="ko" altLang="en-US" dirty="0"/>
              <a:t>  </a:t>
            </a:r>
            <a:r>
              <a:rPr lang="en-US" altLang="ko" dirty="0" smtClean="0"/>
              <a:t>	- </a:t>
            </a:r>
            <a:r>
              <a:rPr lang="en-US" altLang="ko" dirty="0"/>
              <a:t>install :extension </a:t>
            </a:r>
            <a:r>
              <a:rPr lang="en-US" altLang="ko" dirty="0" err="1"/>
              <a:t>c#</a:t>
            </a:r>
            <a:r>
              <a:rPr lang="en-US" altLang="ko" dirty="0"/>
              <a:t> </a:t>
            </a:r>
            <a:endParaRPr lang="ko" altLang="en-US" dirty="0"/>
          </a:p>
          <a:p>
            <a:r>
              <a:rPr lang="en-US" altLang="ko" dirty="0" err="1"/>
              <a:t>dotnet</a:t>
            </a:r>
            <a:r>
              <a:rPr lang="en-US" altLang="ko" dirty="0"/>
              <a:t> build</a:t>
            </a:r>
            <a:endParaRPr lang="ko" altLang="en-US" dirty="0"/>
          </a:p>
          <a:p>
            <a:r>
              <a:rPr lang="en-US" altLang="ko" dirty="0" err="1"/>
              <a:t>dotnet</a:t>
            </a:r>
            <a:r>
              <a:rPr lang="en-US" altLang="ko" dirty="0"/>
              <a:t> run </a:t>
            </a:r>
            <a:endParaRPr lang="ko" altLang="en-US" dirty="0"/>
          </a:p>
          <a:p>
            <a:endParaRPr lang="ko-KR" altLang="en-US" dirty="0"/>
          </a:p>
        </p:txBody>
      </p:sp>
    </p:spTree>
    <p:extLst>
      <p:ext uri="{BB962C8B-B14F-4D97-AF65-F5344CB8AC3E}">
        <p14:creationId xmlns:p14="http://schemas.microsoft.com/office/powerpoint/2010/main" val="81710011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download</a:t>
            </a:r>
            <a:endParaRPr lang="ko-KR" altLang="en-US" dirty="0"/>
          </a:p>
        </p:txBody>
      </p:sp>
      <p:sp>
        <p:nvSpPr>
          <p:cNvPr id="3" name="내용 개체 틀 2"/>
          <p:cNvSpPr>
            <a:spLocks noGrp="1"/>
          </p:cNvSpPr>
          <p:nvPr>
            <p:ph idx="1"/>
          </p:nvPr>
        </p:nvSpPr>
        <p:spPr/>
        <p:txBody>
          <a:bodyPr>
            <a:normAutofit/>
          </a:bodyPr>
          <a:lstStyle/>
          <a:p>
            <a:r>
              <a:rPr lang="en-US" altLang="ko-KR" dirty="0" smtClean="0"/>
              <a:t>AZ storage explorer</a:t>
            </a:r>
          </a:p>
          <a:p>
            <a:pPr lvl="1"/>
            <a:r>
              <a:rPr lang="en-US" altLang="ko">
                <a:hlinkClick r:id="rId2"/>
              </a:rPr>
              <a:t>https://azure.microsoft.com/en-us/features/storage-explorer/</a:t>
            </a:r>
            <a:r>
              <a:rPr lang="en-US" altLang="ko-KR"/>
              <a:t/>
            </a:r>
            <a:br>
              <a:rPr lang="en-US" altLang="ko-KR"/>
            </a:br>
            <a:endParaRPr lang="ko-KR" altLang="en-US" dirty="0"/>
          </a:p>
        </p:txBody>
      </p:sp>
    </p:spTree>
    <p:extLst>
      <p:ext uri="{BB962C8B-B14F-4D97-AF65-F5344CB8AC3E}">
        <p14:creationId xmlns:p14="http://schemas.microsoft.com/office/powerpoint/2010/main" val="39837606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Azure </a:t>
            </a:r>
            <a:r>
              <a:rPr lang="ko-KR" altLang="en-US" dirty="0" smtClean="0"/>
              <a:t>설명서</a:t>
            </a:r>
            <a:endParaRPr lang="ko-KR" altLang="en-US" dirty="0"/>
          </a:p>
        </p:txBody>
      </p:sp>
      <p:sp>
        <p:nvSpPr>
          <p:cNvPr id="3" name="내용 개체 틀 2"/>
          <p:cNvSpPr>
            <a:spLocks noGrp="1"/>
          </p:cNvSpPr>
          <p:nvPr>
            <p:ph sz="quarter" idx="10"/>
          </p:nvPr>
        </p:nvSpPr>
        <p:spPr>
          <a:xfrm>
            <a:off x="539495" y="1435608"/>
            <a:ext cx="9001834" cy="3977640"/>
          </a:xfrm>
        </p:spPr>
        <p:txBody>
          <a:bodyPr>
            <a:normAutofit/>
          </a:bodyPr>
          <a:lstStyle/>
          <a:p>
            <a:pPr marL="171450" indent="-171450">
              <a:buFont typeface="Arial" panose="020B0604020202020204" pitchFamily="34" charset="0"/>
              <a:buChar char="•"/>
            </a:pPr>
            <a:r>
              <a:rPr lang="en-US" altLang="ko-KR" sz="2400" dirty="0">
                <a:hlinkClick r:id="rId2"/>
              </a:rPr>
              <a:t>https://docs.microsoft.com/ko-kr/azure</a:t>
            </a:r>
            <a:r>
              <a:rPr lang="en-US" altLang="ko-KR" sz="2400" dirty="0" smtClean="0">
                <a:hlinkClick r:id="rId2"/>
              </a:rPr>
              <a:t>/</a:t>
            </a:r>
            <a:endParaRPr lang="en-US" altLang="ko-KR" sz="2400" dirty="0" smtClean="0"/>
          </a:p>
          <a:p>
            <a:pPr marL="171450" indent="-171450">
              <a:buFont typeface="Arial" panose="020B0604020202020204" pitchFamily="34" charset="0"/>
              <a:buChar char="•"/>
            </a:pPr>
            <a:r>
              <a:rPr lang="en-US" altLang="ko-KR" sz="2400" dirty="0" smtClean="0"/>
              <a:t>Azure </a:t>
            </a:r>
            <a:r>
              <a:rPr lang="en-US" altLang="ko-KR" sz="2400" dirty="0" err="1" smtClean="0"/>
              <a:t>func</a:t>
            </a:r>
            <a:r>
              <a:rPr lang="en-US" altLang="ko-KR" sz="2400" dirty="0" smtClean="0"/>
              <a:t> – </a:t>
            </a:r>
          </a:p>
          <a:p>
            <a:pPr marL="400050" lvl="1" indent="-171450"/>
            <a:r>
              <a:rPr lang="en-US" altLang="ko-KR" sz="2400" dirty="0" smtClean="0"/>
              <a:t>portal </a:t>
            </a:r>
            <a:r>
              <a:rPr lang="ko-KR" altLang="en-US" sz="2400" dirty="0" smtClean="0"/>
              <a:t>에서 </a:t>
            </a:r>
            <a:r>
              <a:rPr lang="en-US" altLang="ko-KR" sz="2400" dirty="0" err="1" smtClean="0"/>
              <a:t>func</a:t>
            </a:r>
            <a:r>
              <a:rPr lang="en-US" altLang="ko-KR" sz="2400" dirty="0" smtClean="0"/>
              <a:t>. </a:t>
            </a:r>
            <a:r>
              <a:rPr lang="ko-KR" altLang="en-US" sz="2400" dirty="0" smtClean="0"/>
              <a:t>만들기</a:t>
            </a:r>
            <a:r>
              <a:rPr lang="en-US" altLang="ko-KR" sz="2400" dirty="0" smtClean="0"/>
              <a:t>, </a:t>
            </a:r>
            <a:r>
              <a:rPr lang="en-US" altLang="ko-KR" sz="2400" dirty="0"/>
              <a:t>p</a:t>
            </a:r>
            <a:r>
              <a:rPr lang="en-US" altLang="ko-KR" sz="2400" dirty="0" smtClean="0"/>
              <a:t>53</a:t>
            </a:r>
          </a:p>
          <a:p>
            <a:pPr marL="400050" lvl="1" indent="-171450"/>
            <a:r>
              <a:rPr lang="en-US" altLang="ko-KR" sz="2400" dirty="0" err="1" smtClean="0"/>
              <a:t>func</a:t>
            </a:r>
            <a:r>
              <a:rPr lang="en-US" altLang="ko-KR" sz="2400" dirty="0" smtClean="0"/>
              <a:t>. </a:t>
            </a:r>
            <a:r>
              <a:rPr lang="ko-KR" altLang="en-US" sz="2400" dirty="0" smtClean="0"/>
              <a:t>사용하여 </a:t>
            </a:r>
            <a:r>
              <a:rPr lang="en-US" altLang="ko-KR" sz="2400" dirty="0" smtClean="0"/>
              <a:t>Storage queue</a:t>
            </a:r>
            <a:r>
              <a:rPr lang="ko-KR" altLang="en-US" sz="2400" dirty="0" smtClean="0"/>
              <a:t>에 메시지 추가</a:t>
            </a:r>
            <a:r>
              <a:rPr lang="en-US" altLang="ko-KR" sz="2400" dirty="0" smtClean="0"/>
              <a:t>, </a:t>
            </a:r>
            <a:r>
              <a:rPr lang="en-US" altLang="ko-KR" sz="2400" dirty="0"/>
              <a:t>p</a:t>
            </a:r>
            <a:r>
              <a:rPr lang="en-US" altLang="ko-KR" sz="2400" dirty="0" smtClean="0"/>
              <a:t>123</a:t>
            </a:r>
            <a:endParaRPr lang="ko-KR" altLang="en-US" sz="2400" dirty="0"/>
          </a:p>
        </p:txBody>
      </p:sp>
    </p:spTree>
    <p:extLst>
      <p:ext uri="{BB962C8B-B14F-4D97-AF65-F5344CB8AC3E}">
        <p14:creationId xmlns:p14="http://schemas.microsoft.com/office/powerpoint/2010/main" val="36815916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074312" y="160338"/>
            <a:ext cx="10749642" cy="808491"/>
          </a:xfrm>
        </p:spPr>
        <p:txBody>
          <a:bodyPr/>
          <a:lstStyle/>
          <a:p>
            <a:r>
              <a:rPr lang="en-US" altLang="ko-KR" dirty="0" smtClean="0"/>
              <a:t>troubleshoot</a:t>
            </a:r>
            <a:endParaRPr lang="ko-KR" altLang="en-US" dirty="0"/>
          </a:p>
        </p:txBody>
      </p:sp>
      <p:sp>
        <p:nvSpPr>
          <p:cNvPr id="3" name="내용 개체 틀 2"/>
          <p:cNvSpPr>
            <a:spLocks noGrp="1"/>
          </p:cNvSpPr>
          <p:nvPr>
            <p:ph idx="1"/>
          </p:nvPr>
        </p:nvSpPr>
        <p:spPr>
          <a:xfrm>
            <a:off x="100013" y="1557338"/>
            <a:ext cx="12701587" cy="5400674"/>
          </a:xfrm>
        </p:spPr>
        <p:txBody>
          <a:bodyPr>
            <a:normAutofit/>
          </a:bodyPr>
          <a:lstStyle/>
          <a:p>
            <a:r>
              <a:rPr lang="en-US" altLang="ko" dirty="0"/>
              <a:t>Azure free trial subscription not found in VS Code</a:t>
            </a:r>
            <a:endParaRPr lang="ko" altLang="en-US" dirty="0"/>
          </a:p>
          <a:p>
            <a:r>
              <a:rPr lang="en-US" altLang="ko" dirty="0"/>
              <a:t>Azure in open ==&gt; nothing</a:t>
            </a:r>
            <a:endParaRPr lang="ko" altLang="en-US" dirty="0"/>
          </a:p>
          <a:p>
            <a:pPr>
              <a:tabLst>
                <a:tab pos="12466638" algn="l"/>
              </a:tabLst>
            </a:pPr>
            <a:r>
              <a:rPr lang="en-US" altLang="ko" dirty="0"/>
              <a:t>Answer)</a:t>
            </a:r>
            <a:endParaRPr lang="ko" altLang="en-US" dirty="0"/>
          </a:p>
          <a:p>
            <a:pPr lvl="1"/>
            <a:r>
              <a:rPr lang="en-US" altLang="ko" dirty="0" err="1"/>
              <a:t>VSCode</a:t>
            </a:r>
            <a:r>
              <a:rPr lang="en-US" altLang="ko" dirty="0"/>
              <a:t> seems to have an issue finding subscriptions that are empty. Try these steps:</a:t>
            </a:r>
            <a:endParaRPr lang="ko" altLang="en-US" dirty="0"/>
          </a:p>
          <a:p>
            <a:pPr lvl="1"/>
            <a:r>
              <a:rPr lang="en-US" altLang="ko" dirty="0"/>
              <a:t>1. Create Resource Group and deploy a free tier web app.</a:t>
            </a:r>
            <a:endParaRPr lang="ko" altLang="en-US" dirty="0"/>
          </a:p>
          <a:p>
            <a:pPr lvl="1"/>
            <a:r>
              <a:rPr lang="en-US" altLang="ko" dirty="0"/>
              <a:t>2. Sign out of Azure in </a:t>
            </a:r>
            <a:r>
              <a:rPr lang="en-US" altLang="ko" dirty="0" err="1"/>
              <a:t>VScode</a:t>
            </a:r>
            <a:r>
              <a:rPr lang="en-US" altLang="ko" dirty="0"/>
              <a:t>. Restart </a:t>
            </a:r>
            <a:r>
              <a:rPr lang="en-US" altLang="ko" dirty="0" err="1"/>
              <a:t>VSCode</a:t>
            </a:r>
            <a:r>
              <a:rPr lang="en-US" altLang="ko" dirty="0"/>
              <a:t>.</a:t>
            </a:r>
            <a:endParaRPr lang="ko" altLang="en-US" dirty="0"/>
          </a:p>
          <a:p>
            <a:pPr lvl="1"/>
            <a:r>
              <a:rPr lang="en-US" altLang="ko" dirty="0"/>
              <a:t>3. Sign back in to Azure App Service in </a:t>
            </a:r>
            <a:r>
              <a:rPr lang="en-US" altLang="ko" dirty="0" err="1"/>
              <a:t>VSCode</a:t>
            </a:r>
            <a:r>
              <a:rPr lang="en-US" altLang="ko" dirty="0"/>
              <a:t>. The subscription should be </a:t>
            </a:r>
            <a:r>
              <a:rPr lang="en-US" altLang="ko" dirty="0" smtClean="0"/>
              <a:t>visible</a:t>
            </a:r>
          </a:p>
        </p:txBody>
      </p:sp>
    </p:spTree>
    <p:extLst>
      <p:ext uri="{BB962C8B-B14F-4D97-AF65-F5344CB8AC3E}">
        <p14:creationId xmlns:p14="http://schemas.microsoft.com/office/powerpoint/2010/main" val="1117148557"/>
      </p:ext>
    </p:extLst>
  </p:cSld>
  <p:clrMapOvr>
    <a:masterClrMapping/>
  </p:clrMapOvr>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11.xml><?xml version="1.0" encoding="utf-8"?>
<a:theme xmlns:a="http://schemas.openxmlformats.org/drawingml/2006/main" name="Pivotal_PPT_Template_16x9_09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테마">
  <a:themeElements>
    <a:clrScheme name="4C0B24">
      <a:dk1>
        <a:srgbClr val="000000"/>
      </a:dk1>
      <a:lt1>
        <a:srgbClr val="FFFFFF"/>
      </a:lt1>
      <a:dk2>
        <a:srgbClr val="094958"/>
      </a:dk2>
      <a:lt2>
        <a:srgbClr val="F2F2F2"/>
      </a:lt2>
      <a:accent1>
        <a:srgbClr val="C24E2E"/>
      </a:accent1>
      <a:accent2>
        <a:srgbClr val="004D0D"/>
      </a:accent2>
      <a:accent3>
        <a:srgbClr val="DBD9D3"/>
      </a:accent3>
      <a:accent4>
        <a:srgbClr val="4C0B24"/>
      </a:accent4>
      <a:accent5>
        <a:srgbClr val="97970A"/>
      </a:accent5>
      <a:accent6>
        <a:srgbClr val="4F2664"/>
      </a:accent6>
      <a:hlink>
        <a:srgbClr val="094857"/>
      </a:hlink>
      <a:folHlink>
        <a:srgbClr val="C14D2E"/>
      </a:folHlink>
    </a:clrScheme>
    <a:fontScheme name="Custom 11">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oadmap_Timeline_04_MO - v3" id="{7EDCCBDC-903A-4EE6-8069-FE75A4BECB11}" vid="{8DA164C1-2582-47DA-A028-98298353F276}"/>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6.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7.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docProps/app.xml><?xml version="1.0" encoding="utf-8"?>
<Properties xmlns="http://schemas.openxmlformats.org/officeDocument/2006/extended-properties" xmlns:vt="http://schemas.openxmlformats.org/officeDocument/2006/docPropsVTypes">
  <TotalTime>2238</TotalTime>
  <Words>6373</Words>
  <Application>Microsoft Office PowerPoint</Application>
  <PresentationFormat>와이드스크린</PresentationFormat>
  <Paragraphs>1070</Paragraphs>
  <Slides>118</Slides>
  <Notes>36</Notes>
  <HiddenSlides>2</HiddenSlides>
  <MMClips>0</MMClips>
  <ScaleCrop>false</ScaleCrop>
  <HeadingPairs>
    <vt:vector size="6" baseType="variant">
      <vt:variant>
        <vt:lpstr>사용한 글꼴</vt:lpstr>
      </vt:variant>
      <vt:variant>
        <vt:i4>26</vt:i4>
      </vt:variant>
      <vt:variant>
        <vt:lpstr>테마</vt:lpstr>
      </vt:variant>
      <vt:variant>
        <vt:i4>11</vt:i4>
      </vt:variant>
      <vt:variant>
        <vt:lpstr>슬라이드 제목</vt:lpstr>
      </vt:variant>
      <vt:variant>
        <vt:i4>118</vt:i4>
      </vt:variant>
    </vt:vector>
  </HeadingPairs>
  <TitlesOfParts>
    <vt:vector size="155" baseType="lpstr">
      <vt:lpstr>Abadi</vt:lpstr>
      <vt:lpstr>Helvetica Neue</vt:lpstr>
      <vt:lpstr>MetaNormalLF-Roman</vt:lpstr>
      <vt:lpstr>Quattrocento Sans</vt:lpstr>
      <vt:lpstr>Segoe Pro Light</vt:lpstr>
      <vt:lpstr>굴림</vt:lpstr>
      <vt:lpstr>나눔명조</vt:lpstr>
      <vt:lpstr>나눔바른고딕 Light</vt:lpstr>
      <vt:lpstr>나눔스퀘어</vt:lpstr>
      <vt:lpstr>나눔스퀘어 ExtraBold</vt:lpstr>
      <vt:lpstr>맑은 고딕</vt:lpstr>
      <vt:lpstr>서울남산체 B</vt:lpstr>
      <vt:lpstr>서울남산체 L</vt:lpstr>
      <vt:lpstr>Arial</vt:lpstr>
      <vt:lpstr>Calibri</vt:lpstr>
      <vt:lpstr>Century Gothic</vt:lpstr>
      <vt:lpstr>Consolas</vt:lpstr>
      <vt:lpstr>Helvetica</vt:lpstr>
      <vt:lpstr>Segoe UI</vt:lpstr>
      <vt:lpstr>Segoe UI Light</vt:lpstr>
      <vt:lpstr>Segoe UI Semibold</vt:lpstr>
      <vt:lpstr>Segoe UI Semilight</vt:lpstr>
      <vt:lpstr>Segoe UI Symbol</vt:lpstr>
      <vt:lpstr>Times New Roman</vt:lpstr>
      <vt:lpstr>Verdana</vt:lpstr>
      <vt:lpstr>Wingdings</vt:lpstr>
      <vt:lpstr>Office 테마</vt:lpstr>
      <vt:lpstr>3_Office 테마</vt:lpstr>
      <vt:lpstr>Dynamics 365</vt:lpstr>
      <vt:lpstr>3_Microsoft 365 PPT Template - 2018</vt:lpstr>
      <vt:lpstr>2_White Template</vt:lpstr>
      <vt:lpstr>1_Black Template</vt:lpstr>
      <vt:lpstr>C+E Azure 2018</vt:lpstr>
      <vt:lpstr>1_WelcomeDoc</vt:lpstr>
      <vt:lpstr>WelcomeDoc</vt:lpstr>
      <vt:lpstr>2_WelcomeDoc</vt:lpstr>
      <vt:lpstr>Pivotal_PPT_Template_16x9_09_2014</vt:lpstr>
      <vt:lpstr>PowerPoint 프레젠테이션</vt:lpstr>
      <vt:lpstr>빅데이터 full-stack 개발자 교과과정 로드맵</vt:lpstr>
      <vt:lpstr>PowerPoint 프레젠테이션</vt:lpstr>
      <vt:lpstr>클라우드 엔지니어 </vt:lpstr>
      <vt:lpstr>웹 기반 서비스(SaaS)개발을 위한 DevOps 워크샵</vt:lpstr>
      <vt:lpstr>PowerPoint 프레젠테이션</vt:lpstr>
      <vt:lpstr>PowerPoint 프레젠테이션</vt:lpstr>
      <vt:lpstr>Cloud Platform</vt:lpstr>
      <vt:lpstr>클라우드 정의</vt:lpstr>
      <vt:lpstr>클라우드 특성</vt:lpstr>
      <vt:lpstr>PowerPoint 프레젠테이션</vt:lpstr>
      <vt:lpstr>PowerPoint 프레젠테이션</vt:lpstr>
      <vt:lpstr>Cloud Service</vt:lpstr>
      <vt:lpstr>PowerPoint 프레젠테이션</vt:lpstr>
      <vt:lpstr>PowerPoint 프레젠테이션</vt:lpstr>
      <vt:lpstr>PowerPoint 프레젠테이션</vt:lpstr>
      <vt:lpstr>PowerPoint 프레젠테이션</vt:lpstr>
      <vt:lpstr>public, private and hybrid cloud</vt:lpstr>
      <vt:lpstr>public, private and hybrid cloud</vt:lpstr>
      <vt:lpstr>Certification</vt:lpstr>
      <vt:lpstr> Microsoft Azure 자격증</vt:lpstr>
      <vt:lpstr> Microsoft Azure 자격증</vt:lpstr>
      <vt:lpstr> Microsoft Azure 자격증</vt:lpstr>
      <vt:lpstr> Microsoft Azure 자격증</vt:lpstr>
      <vt:lpstr>AWS Certification</vt:lpstr>
      <vt:lpstr>GitHub</vt:lpstr>
      <vt:lpstr>PowerPoint 프레젠테이션</vt:lpstr>
      <vt:lpstr>PowerPoint 프레젠테이션</vt:lpstr>
      <vt:lpstr>PowerPoint 프레젠테이션</vt:lpstr>
      <vt:lpstr>Git</vt:lpstr>
      <vt:lpstr>local git에서  file upload</vt:lpstr>
      <vt:lpstr>PowerPoint 프레젠테이션</vt:lpstr>
      <vt:lpstr>GitHub</vt:lpstr>
      <vt:lpstr>PowerPoint 프레젠테이션</vt:lpstr>
      <vt:lpstr>PowerPoint 프레젠테이션</vt:lpstr>
      <vt:lpstr>git push error</vt:lpstr>
      <vt:lpstr>PowerPoint 프레젠테이션</vt:lpstr>
      <vt:lpstr>All about Azure</vt:lpstr>
      <vt:lpstr>All about Azure</vt:lpstr>
      <vt:lpstr>All about Azure</vt:lpstr>
      <vt:lpstr>All about Azure</vt:lpstr>
      <vt:lpstr>PowerPoint 프레젠테이션</vt:lpstr>
      <vt:lpstr>Azure App Services – Full Managed Services</vt:lpstr>
      <vt:lpstr>Azure 체험계정</vt:lpstr>
      <vt:lpstr> 한 달 후 학생계정 사용시</vt:lpstr>
      <vt:lpstr>Azure VM</vt:lpstr>
      <vt:lpstr>Azure VM</vt:lpstr>
      <vt:lpstr>VM </vt:lpstr>
      <vt:lpstr>PowerPoint 프레젠테이션</vt:lpstr>
      <vt:lpstr>PowerPoint 프레젠테이션</vt:lpstr>
      <vt:lpstr>PowerPoint 프레젠테이션</vt:lpstr>
      <vt:lpstr>Azure VM - webserver</vt:lpstr>
      <vt:lpstr>VM - webserver</vt:lpstr>
      <vt:lpstr>putty</vt:lpstr>
      <vt:lpstr>Python3 in VM </vt:lpstr>
      <vt:lpstr>PowerPoint 프레젠테이션</vt:lpstr>
      <vt:lpstr>Azure CLI</vt:lpstr>
      <vt:lpstr>PowerPoint 프레젠테이션</vt:lpstr>
      <vt:lpstr>Azure IoT</vt:lpstr>
      <vt:lpstr>PowerPoint 프레젠테이션</vt:lpstr>
      <vt:lpstr>PowerPoint 프레젠테이션</vt:lpstr>
      <vt:lpstr>Azure IoT</vt:lpstr>
      <vt:lpstr>PowerPoint 프레젠테이션</vt:lpstr>
      <vt:lpstr>PowerPoint 프레젠테이션</vt:lpstr>
      <vt:lpstr>Azure IoT Hub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 Raspberry Pi 웹 시뮬레이터</vt:lpstr>
      <vt:lpstr>Azure storage explorer </vt:lpstr>
      <vt:lpstr>PowerPoint 프레젠테이션</vt:lpstr>
      <vt:lpstr>Azure Web App – Full Managed Services</vt:lpstr>
      <vt:lpstr>Full Managed App Services!</vt:lpstr>
      <vt:lpstr>PowerPoint 프레젠테이션</vt:lpstr>
      <vt:lpstr>PowerPoint 프레젠테이션</vt:lpstr>
      <vt:lpstr>Azure App service </vt:lpstr>
      <vt:lpstr>Azure App service – appservice plan</vt:lpstr>
      <vt:lpstr>Azure App service</vt:lpstr>
      <vt:lpstr>PowerPoint 프레젠테이션</vt:lpstr>
      <vt:lpstr>PowerPoint 프레젠테이션</vt:lpstr>
      <vt:lpstr>Azure Function</vt:lpstr>
      <vt:lpstr>Azure App Services – Full Managed Services</vt:lpstr>
      <vt:lpstr>PowerPoint 프레젠테이션</vt:lpstr>
      <vt:lpstr>Azure Function Trigger</vt:lpstr>
      <vt:lpstr>PowerPoint 프레젠테이션</vt:lpstr>
      <vt:lpstr>PowerPoint 프레젠테이션</vt:lpstr>
      <vt:lpstr>PowerPoint 프레젠테이션</vt:lpstr>
      <vt:lpstr>PowerPoint 프레젠테이션</vt:lpstr>
      <vt:lpstr>Install : VS code for Azure Function</vt:lpstr>
      <vt:lpstr>Install : VS code for Azure Function</vt:lpstr>
      <vt:lpstr>install</vt:lpstr>
      <vt:lpstr>PowerPoint 프레젠테이션</vt:lpstr>
      <vt:lpstr>PowerPoint 프레젠테이션</vt:lpstr>
      <vt:lpstr>download</vt:lpstr>
      <vt:lpstr>Azure 설명서</vt:lpstr>
      <vt:lpstr>troubleshoot</vt:lpstr>
      <vt:lpstr>troubleshoot</vt:lpstr>
      <vt:lpstr>troubleshoot</vt:lpstr>
      <vt:lpstr>PowerPoint 프레젠테이션</vt:lpstr>
      <vt:lpstr>PowerPoint 프레젠테이션</vt:lpstr>
      <vt:lpstr>PowerPoint 프레젠테이션</vt:lpstr>
      <vt:lpstr>timer trigger</vt:lpstr>
      <vt:lpstr>timer trigger cron expression</vt:lpstr>
      <vt:lpstr>PowerPoint 프레젠테이션</vt:lpstr>
      <vt:lpstr>PowerPoint 프레젠테이션</vt:lpstr>
      <vt:lpstr>Github Az function source</vt:lpstr>
      <vt:lpstr>PowerPoint 프레젠테이션</vt:lpstr>
      <vt:lpstr>Az function - blobtrigger</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user</cp:lastModifiedBy>
  <cp:revision>224</cp:revision>
  <dcterms:created xsi:type="dcterms:W3CDTF">2019-12-23T00:32:35Z</dcterms:created>
  <dcterms:modified xsi:type="dcterms:W3CDTF">2021-07-15T13:35:25Z</dcterms:modified>
</cp:coreProperties>
</file>